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9" r:id="rId3"/>
    <p:sldId id="257" r:id="rId4"/>
    <p:sldId id="259" r:id="rId5"/>
    <p:sldId id="258"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5" r:id="rId21"/>
    <p:sldId id="274" r:id="rId22"/>
    <p:sldId id="276" r:id="rId23"/>
    <p:sldId id="277" r:id="rId24"/>
    <p:sldId id="278"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30/11/2015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30/11/2015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30/11/2015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30/11/2015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30/11/2015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30/11/2015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30/11/2015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30/11/2015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es.wikipedia.org/wiki/26_de_abril" TargetMode="External"/><Relationship Id="rId2" Type="http://schemas.openxmlformats.org/officeDocument/2006/relationships/hyperlink" Target="http://es.wikipedia.org/wiki/La_Meca" TargetMode="Externa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hyperlink" Target="http://es.wikipedia.org/wiki/632" TargetMode="External"/><Relationship Id="rId4" Type="http://schemas.openxmlformats.org/officeDocument/2006/relationships/hyperlink" Target="http://es.wikipedia.org/wiki/562"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es.wikipedia.org/wiki/Hinduismo" TargetMode="External"/><Relationship Id="rId2" Type="http://schemas.openxmlformats.org/officeDocument/2006/relationships/hyperlink" Target="http://es.wikipedia.org/wiki/Religi%C3%B3n_budista" TargetMode="Externa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5" name="4 Cinta curvada hacia abajo"/>
          <p:cNvSpPr/>
          <p:nvPr/>
        </p:nvSpPr>
        <p:spPr>
          <a:xfrm>
            <a:off x="323528" y="980728"/>
            <a:ext cx="8496944" cy="4608512"/>
          </a:xfrm>
          <a:prstGeom prst="ellipseRibbon">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6000" b="1" dirty="0"/>
              <a:t>APOYADOS EN </a:t>
            </a:r>
            <a:br>
              <a:rPr lang="es-CO" sz="6000" b="1" dirty="0"/>
            </a:br>
            <a:r>
              <a:rPr lang="es-CO" sz="6000" b="1" dirty="0"/>
              <a:t>CRISTO</a:t>
            </a:r>
          </a:p>
        </p:txBody>
      </p:sp>
    </p:spTree>
    <p:extLst>
      <p:ext uri="{BB962C8B-B14F-4D97-AF65-F5344CB8AC3E}">
        <p14:creationId xmlns:p14="http://schemas.microsoft.com/office/powerpoint/2010/main" val="336818260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40000"/>
              <a:lumOff val="60000"/>
            </a:schemeClr>
          </a:solidFill>
        </p:spPr>
        <p:txBody>
          <a:bodyPr>
            <a:normAutofit/>
          </a:bodyPr>
          <a:lstStyle/>
          <a:p>
            <a:r>
              <a:rPr lang="es-CO" sz="5400" b="1" dirty="0" smtClean="0"/>
              <a:t>APOYADOS EN CRISTO</a:t>
            </a:r>
            <a:endParaRPr lang="es-CO" sz="5400" b="1" dirty="0"/>
          </a:p>
        </p:txBody>
      </p:sp>
      <p:sp>
        <p:nvSpPr>
          <p:cNvPr id="3" name="2 Marcador de contenido"/>
          <p:cNvSpPr>
            <a:spLocks noGrp="1"/>
          </p:cNvSpPr>
          <p:nvPr>
            <p:ph idx="1"/>
          </p:nvPr>
        </p:nvSpPr>
        <p:spPr>
          <a:xfrm>
            <a:off x="457200" y="1600200"/>
            <a:ext cx="8229600" cy="4925144"/>
          </a:xfrm>
          <a:solidFill>
            <a:schemeClr val="bg2">
              <a:lumMod val="75000"/>
            </a:schemeClr>
          </a:solidFill>
          <a:scene3d>
            <a:camera prst="orthographicFront"/>
            <a:lightRig rig="threePt" dir="t"/>
          </a:scene3d>
          <a:sp3d>
            <a:bevelT prst="relaxedInset"/>
          </a:sp3d>
        </p:spPr>
        <p:txBody>
          <a:bodyPr>
            <a:normAutofit/>
          </a:bodyPr>
          <a:lstStyle/>
          <a:p>
            <a:pPr marL="0" indent="0" algn="ctr">
              <a:buNone/>
            </a:pPr>
            <a:endParaRPr lang="es-CO" dirty="0" smtClean="0"/>
          </a:p>
          <a:p>
            <a:pPr marL="0" indent="0" algn="ctr">
              <a:buNone/>
            </a:pPr>
            <a:r>
              <a:rPr lang="es-CO" sz="4400" b="1" dirty="0" smtClean="0"/>
              <a:t>Las grandes religiones del mundo, tienen su base de apoyo:</a:t>
            </a:r>
          </a:p>
          <a:p>
            <a:pPr marL="0" indent="0" algn="ctr">
              <a:buNone/>
            </a:pPr>
            <a:r>
              <a:rPr lang="es-CO" sz="4400" b="1" dirty="0" smtClean="0"/>
              <a:t>su base de apoyo es en quien creen, </a:t>
            </a:r>
          </a:p>
          <a:p>
            <a:pPr marL="0" indent="0" algn="ctr">
              <a:buNone/>
            </a:pPr>
            <a:r>
              <a:rPr lang="es-CO" sz="4400" b="1" dirty="0" smtClean="0"/>
              <a:t>su fundador</a:t>
            </a:r>
            <a:endParaRPr lang="es-CO" sz="4400" b="1" dirty="0"/>
          </a:p>
        </p:txBody>
      </p:sp>
    </p:spTree>
    <p:extLst>
      <p:ext uri="{BB962C8B-B14F-4D97-AF65-F5344CB8AC3E}">
        <p14:creationId xmlns:p14="http://schemas.microsoft.com/office/powerpoint/2010/main" val="2141648293"/>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40000"/>
              <a:lumOff val="60000"/>
            </a:schemeClr>
          </a:solidFill>
          <a:effectLst>
            <a:glow rad="228600">
              <a:schemeClr val="accent1">
                <a:satMod val="175000"/>
                <a:alpha val="40000"/>
              </a:schemeClr>
            </a:glow>
          </a:effectLst>
          <a:scene3d>
            <a:camera prst="orthographicFront"/>
            <a:lightRig rig="threePt" dir="t"/>
          </a:scene3d>
          <a:sp3d>
            <a:bevelT w="152400" h="50800" prst="softRound"/>
          </a:sp3d>
        </p:spPr>
        <p:txBody>
          <a:bodyPr>
            <a:normAutofit/>
          </a:bodyPr>
          <a:lstStyle/>
          <a:p>
            <a:r>
              <a:rPr lang="es-CO" sz="5400" b="1" dirty="0" smtClean="0"/>
              <a:t>Los musulmanes.</a:t>
            </a:r>
            <a:endParaRPr lang="es-CO" sz="5400" b="1" dirty="0"/>
          </a:p>
        </p:txBody>
      </p:sp>
      <p:sp>
        <p:nvSpPr>
          <p:cNvPr id="3" name="2 Marcador de contenido"/>
          <p:cNvSpPr>
            <a:spLocks noGrp="1"/>
          </p:cNvSpPr>
          <p:nvPr>
            <p:ph idx="1"/>
          </p:nvPr>
        </p:nvSpPr>
        <p:spPr>
          <a:xfrm>
            <a:off x="457200" y="1600201"/>
            <a:ext cx="6059016" cy="2116832"/>
          </a:xfrm>
        </p:spPr>
        <p:txBody>
          <a:bodyPr>
            <a:normAutofit fontScale="92500" lnSpcReduction="20000"/>
          </a:bodyPr>
          <a:lstStyle/>
          <a:p>
            <a:pPr marL="0" indent="0">
              <a:buNone/>
            </a:pPr>
            <a:r>
              <a:rPr lang="es-CO" dirty="0"/>
              <a:t> </a:t>
            </a:r>
            <a:r>
              <a:rPr lang="es-CO" sz="4000" b="1" u="sng" dirty="0" smtClean="0"/>
              <a:t>MAHOMA:</a:t>
            </a:r>
            <a:r>
              <a:rPr lang="es-CO" dirty="0" smtClean="0"/>
              <a:t> </a:t>
            </a:r>
          </a:p>
          <a:p>
            <a:r>
              <a:rPr lang="es-CO" dirty="0" smtClean="0"/>
              <a:t>Nació en </a:t>
            </a:r>
            <a:r>
              <a:rPr lang="es-CO" dirty="0" smtClean="0">
                <a:hlinkClick r:id="rId2" tooltip="La Meca"/>
              </a:rPr>
              <a:t>La </a:t>
            </a:r>
            <a:r>
              <a:rPr lang="es-CO" dirty="0">
                <a:hlinkClick r:id="rId2" tooltip="La Meca"/>
              </a:rPr>
              <a:t>Meca</a:t>
            </a:r>
            <a:r>
              <a:rPr lang="es-CO" dirty="0" smtClean="0"/>
              <a:t>,</a:t>
            </a:r>
            <a:r>
              <a:rPr lang="es-CO" dirty="0"/>
              <a:t> el </a:t>
            </a:r>
            <a:r>
              <a:rPr lang="es-CO" dirty="0">
                <a:hlinkClick r:id="rId3" tooltip="26 de abril"/>
              </a:rPr>
              <a:t>26 de abril</a:t>
            </a:r>
            <a:r>
              <a:rPr lang="es-CO" dirty="0"/>
              <a:t> de </a:t>
            </a:r>
            <a:r>
              <a:rPr lang="es-CO" dirty="0" smtClean="0">
                <a:hlinkClick r:id="rId4" tooltip="562"/>
              </a:rPr>
              <a:t>562</a:t>
            </a:r>
            <a:r>
              <a:rPr lang="es-CO" dirty="0" smtClean="0"/>
              <a:t>, d, C. y murió en la localidad de </a:t>
            </a:r>
            <a:r>
              <a:rPr lang="es-CO" dirty="0"/>
              <a:t>Medina </a:t>
            </a:r>
            <a:r>
              <a:rPr lang="es-CO" dirty="0" smtClean="0"/>
              <a:t>en </a:t>
            </a:r>
            <a:r>
              <a:rPr lang="es-CO" dirty="0"/>
              <a:t>A</a:t>
            </a:r>
            <a:r>
              <a:rPr lang="es-CO" dirty="0" smtClean="0"/>
              <a:t>rabia saudita el 8 de </a:t>
            </a:r>
            <a:r>
              <a:rPr lang="es-CO" dirty="0"/>
              <a:t>junio del </a:t>
            </a:r>
            <a:r>
              <a:rPr lang="es-CO" dirty="0">
                <a:hlinkClick r:id="rId5" tooltip="632"/>
              </a:rPr>
              <a:t>632</a:t>
            </a:r>
            <a:r>
              <a:rPr lang="es-CO" dirty="0" smtClean="0"/>
              <a:t>. d, C. </a:t>
            </a:r>
            <a:endParaRPr lang="es-CO" dirty="0"/>
          </a:p>
        </p:txBody>
      </p:sp>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44208" y="1556792"/>
            <a:ext cx="2141587"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5" y="3933056"/>
            <a:ext cx="8280920" cy="2677656"/>
          </a:xfrm>
          <a:prstGeom prst="rect">
            <a:avLst/>
          </a:prstGeom>
          <a:solidFill>
            <a:schemeClr val="accent2">
              <a:lumMod val="40000"/>
              <a:lumOff val="60000"/>
            </a:schemeClr>
          </a:solidFill>
          <a:scene3d>
            <a:camera prst="orthographicFront"/>
            <a:lightRig rig="threePt" dir="t"/>
          </a:scene3d>
          <a:sp3d>
            <a:bevelT w="152400" h="50800" prst="softRound"/>
          </a:sp3d>
        </p:spPr>
        <p:txBody>
          <a:bodyPr wrap="square">
            <a:spAutoFit/>
          </a:bodyPr>
          <a:lstStyle/>
          <a:p>
            <a:r>
              <a:rPr lang="es-CO" sz="2800" dirty="0"/>
              <a:t>Fue enterrado en el patio de su casa, que luego se convirtió en la Mezquita del Profeta </a:t>
            </a:r>
            <a:r>
              <a:rPr lang="es-CO" sz="2800" dirty="0" smtClean="0"/>
              <a:t>o Mezquita</a:t>
            </a:r>
            <a:r>
              <a:rPr lang="es-CO" sz="2800" dirty="0"/>
              <a:t> Masjid al-</a:t>
            </a:r>
            <a:r>
              <a:rPr lang="es-CO" sz="2800" dirty="0"/>
              <a:t>Nabawi</a:t>
            </a:r>
            <a:r>
              <a:rPr lang="es-CO" sz="2800" dirty="0"/>
              <a:t>, la segunda en importancia después de la de La Meca, hacia la que se inclinan los musulmanes al rezar.</a:t>
            </a:r>
          </a:p>
          <a:p>
            <a:endParaRPr lang="es-CO" sz="2800" dirty="0"/>
          </a:p>
        </p:txBody>
      </p:sp>
    </p:spTree>
    <p:extLst>
      <p:ext uri="{BB962C8B-B14F-4D97-AF65-F5344CB8AC3E}">
        <p14:creationId xmlns:p14="http://schemas.microsoft.com/office/powerpoint/2010/main" val="231178497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40000"/>
              <a:lumOff val="60000"/>
            </a:schemeClr>
          </a:solidFill>
        </p:spPr>
        <p:txBody>
          <a:bodyPr>
            <a:normAutofit/>
          </a:bodyPr>
          <a:lstStyle/>
          <a:p>
            <a:r>
              <a:rPr lang="es-CO" sz="4800" b="1" dirty="0" smtClean="0"/>
              <a:t>La tumba de Mahoma.</a:t>
            </a:r>
            <a:endParaRPr lang="es-CO" sz="4800" b="1" dirty="0"/>
          </a:p>
        </p:txBody>
      </p:sp>
      <p:sp>
        <p:nvSpPr>
          <p:cNvPr id="3" name="2 Marcador de contenido"/>
          <p:cNvSpPr>
            <a:spLocks noGrp="1"/>
          </p:cNvSpPr>
          <p:nvPr>
            <p:ph idx="1"/>
          </p:nvPr>
        </p:nvSpPr>
        <p:spPr>
          <a:xfrm>
            <a:off x="457200" y="1600201"/>
            <a:ext cx="4834880" cy="3340968"/>
          </a:xfrm>
        </p:spPr>
        <p:txBody>
          <a:bodyPr>
            <a:normAutofit fontScale="85000" lnSpcReduction="10000"/>
          </a:bodyPr>
          <a:lstStyle/>
          <a:p>
            <a:r>
              <a:rPr lang="es-CO" dirty="0"/>
              <a:t>Estos dos </a:t>
            </a:r>
            <a:r>
              <a:rPr lang="es-CO" dirty="0" smtClean="0"/>
              <a:t>lugares </a:t>
            </a:r>
            <a:r>
              <a:rPr lang="es-CO" dirty="0"/>
              <a:t>son los principales sitios de peregrinaje para conmemorar su natalicio y sepultura, siendo la principal la meca donde se congregan cada año unos 3 millones de musulmanes </a:t>
            </a:r>
            <a:r>
              <a:rPr lang="es-CO" dirty="0" smtClean="0"/>
              <a:t>venidos </a:t>
            </a:r>
            <a:r>
              <a:rPr lang="es-CO" dirty="0"/>
              <a:t>de todo el mundo. </a:t>
            </a:r>
          </a:p>
        </p:txBody>
      </p:sp>
      <p:pic>
        <p:nvPicPr>
          <p:cNvPr id="2050" name="Picture 2" descr="http://media22.elsiglodetorreon.com.mx/i/2007/12/40320.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2362" y="1628800"/>
            <a:ext cx="3362678" cy="296227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755576" y="5013176"/>
            <a:ext cx="7704856" cy="1384995"/>
          </a:xfrm>
          <a:prstGeom prst="rect">
            <a:avLst/>
          </a:prstGeom>
          <a:solidFill>
            <a:schemeClr val="accent2">
              <a:lumMod val="40000"/>
              <a:lumOff val="60000"/>
            </a:schemeClr>
          </a:solidFill>
        </p:spPr>
        <p:txBody>
          <a:bodyPr wrap="square">
            <a:spAutoFit/>
          </a:bodyPr>
          <a:lstStyle/>
          <a:p>
            <a:r>
              <a:rPr lang="es-CO" sz="2800" dirty="0"/>
              <a:t>Mahoma , según la ONU cuenta con </a:t>
            </a:r>
            <a:r>
              <a:rPr lang="es-CO" sz="2800" dirty="0" smtClean="0"/>
              <a:t>1.678´442.000  </a:t>
            </a:r>
            <a:r>
              <a:rPr lang="es-CO" sz="2800" dirty="0"/>
              <a:t>adeptos, </a:t>
            </a:r>
            <a:r>
              <a:rPr lang="es-CO" sz="2800" dirty="0" smtClean="0"/>
              <a:t>estadística </a:t>
            </a:r>
            <a:r>
              <a:rPr lang="es-CO" sz="2800" dirty="0"/>
              <a:t>de  (1.998</a:t>
            </a:r>
            <a:r>
              <a:rPr lang="es-CO" sz="2800" dirty="0" smtClean="0"/>
              <a:t>), siendo la tercera religión más grande del mundo.</a:t>
            </a:r>
            <a:endParaRPr lang="es-CO" sz="2800" dirty="0"/>
          </a:p>
        </p:txBody>
      </p:sp>
    </p:spTree>
    <p:extLst>
      <p:ext uri="{BB962C8B-B14F-4D97-AF65-F5344CB8AC3E}">
        <p14:creationId xmlns:p14="http://schemas.microsoft.com/office/powerpoint/2010/main" val="44703397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40000"/>
              <a:lumOff val="60000"/>
            </a:schemeClr>
          </a:solidFill>
          <a:effectLst>
            <a:glow rad="228600">
              <a:schemeClr val="accent1">
                <a:satMod val="175000"/>
                <a:alpha val="40000"/>
              </a:schemeClr>
            </a:glow>
          </a:effectLst>
          <a:scene3d>
            <a:camera prst="orthographicFront"/>
            <a:lightRig rig="threePt" dir="t"/>
          </a:scene3d>
          <a:sp3d>
            <a:bevelT w="152400" h="50800" prst="softRound"/>
          </a:sp3d>
        </p:spPr>
        <p:txBody>
          <a:bodyPr>
            <a:normAutofit/>
          </a:bodyPr>
          <a:lstStyle/>
          <a:p>
            <a:r>
              <a:rPr lang="es-CO" sz="5400" b="1" dirty="0" smtClean="0"/>
              <a:t>LOS BUDISTAS</a:t>
            </a:r>
            <a:endParaRPr lang="es-CO" sz="5400" b="1" dirty="0"/>
          </a:p>
        </p:txBody>
      </p:sp>
      <p:sp>
        <p:nvSpPr>
          <p:cNvPr id="3" name="2 Marcador de contenido"/>
          <p:cNvSpPr>
            <a:spLocks noGrp="1"/>
          </p:cNvSpPr>
          <p:nvPr>
            <p:ph idx="1"/>
          </p:nvPr>
        </p:nvSpPr>
        <p:spPr>
          <a:xfrm>
            <a:off x="467544" y="1988840"/>
            <a:ext cx="5050904" cy="4525963"/>
          </a:xfrm>
          <a:solidFill>
            <a:schemeClr val="accent3">
              <a:lumMod val="40000"/>
              <a:lumOff val="60000"/>
            </a:schemeClr>
          </a:solidFill>
          <a:scene3d>
            <a:camera prst="orthographicFront"/>
            <a:lightRig rig="threePt" dir="t"/>
          </a:scene3d>
          <a:sp3d>
            <a:bevelT prst="relaxedInset"/>
          </a:sp3d>
        </p:spPr>
        <p:txBody>
          <a:bodyPr>
            <a:normAutofit fontScale="92500" lnSpcReduction="20000"/>
          </a:bodyPr>
          <a:lstStyle/>
          <a:p>
            <a:pPr marL="0" indent="0">
              <a:buNone/>
            </a:pPr>
            <a:r>
              <a:rPr lang="es-CO" b="1" u="sng" dirty="0" smtClean="0"/>
              <a:t>BUDA GAUTAMA:</a:t>
            </a:r>
          </a:p>
          <a:p>
            <a:r>
              <a:rPr lang="es-CO" dirty="0" smtClean="0"/>
              <a:t>Fue el fundador de la </a:t>
            </a:r>
            <a:r>
              <a:rPr lang="es-CO" dirty="0" smtClean="0">
                <a:hlinkClick r:id="rId2" tooltip="Religión budista"/>
              </a:rPr>
              <a:t>religión </a:t>
            </a:r>
            <a:r>
              <a:rPr lang="es-CO" dirty="0">
                <a:hlinkClick r:id="rId2" tooltip="Religión budista"/>
              </a:rPr>
              <a:t>budista</a:t>
            </a:r>
            <a:r>
              <a:rPr lang="es-CO" dirty="0"/>
              <a:t> </a:t>
            </a:r>
            <a:r>
              <a:rPr lang="es-CO" dirty="0" smtClean="0"/>
              <a:t>y el</a:t>
            </a:r>
            <a:r>
              <a:rPr lang="es-CO" dirty="0"/>
              <a:t> </a:t>
            </a:r>
            <a:r>
              <a:rPr lang="es-CO" dirty="0" smtClean="0">
                <a:hlinkClick r:id="rId3" tooltip="Hinduismo"/>
              </a:rPr>
              <a:t>hinduismo</a:t>
            </a:r>
            <a:r>
              <a:rPr lang="es-CO" dirty="0" smtClean="0"/>
              <a:t>.</a:t>
            </a:r>
          </a:p>
          <a:p>
            <a:r>
              <a:rPr lang="es-CO" b="1" i="1" dirty="0" smtClean="0"/>
              <a:t>Buda</a:t>
            </a:r>
            <a:r>
              <a:rPr lang="es-CO" dirty="0"/>
              <a:t> nació en Kapilavstu al Sur del Nepal en el año 563 a. C</a:t>
            </a:r>
            <a:r>
              <a:rPr lang="es-CO" dirty="0" smtClean="0"/>
              <a:t>., </a:t>
            </a:r>
            <a:r>
              <a:rPr lang="es-CO" dirty="0"/>
              <a:t>Murió en el año 483 a. C. </a:t>
            </a:r>
            <a:endParaRPr lang="es-CO" dirty="0" smtClean="0"/>
          </a:p>
          <a:p>
            <a:pPr marL="0" indent="0">
              <a:buNone/>
            </a:pPr>
            <a:r>
              <a:rPr lang="es-CO" dirty="0" smtClean="0"/>
              <a:t>Cuenta con 1691 millones de adeptos en el mundo. Es la segunda religión más grande del mundo. </a:t>
            </a:r>
            <a:endParaRPr lang="es-CO" dirty="0"/>
          </a:p>
        </p:txBody>
      </p:sp>
      <p:pic>
        <p:nvPicPr>
          <p:cNvPr id="1026" name="Picture 2" descr="Kushinaga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9653" y="1988840"/>
            <a:ext cx="3059849" cy="352839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719654" y="5685971"/>
            <a:ext cx="3059849" cy="830997"/>
          </a:xfrm>
          <a:prstGeom prst="rect">
            <a:avLst/>
          </a:prstGeom>
          <a:solidFill>
            <a:schemeClr val="accent2">
              <a:lumMod val="40000"/>
              <a:lumOff val="60000"/>
            </a:schemeClr>
          </a:solidFill>
          <a:scene3d>
            <a:camera prst="orthographicFront"/>
            <a:lightRig rig="threePt" dir="t"/>
          </a:scene3d>
          <a:sp3d>
            <a:bevelT w="152400" h="50800" prst="softRound"/>
          </a:sp3d>
        </p:spPr>
        <p:txBody>
          <a:bodyPr wrap="square">
            <a:spAutoFit/>
          </a:bodyPr>
          <a:lstStyle/>
          <a:p>
            <a:r>
              <a:rPr lang="es-CO" sz="2400" b="1" dirty="0"/>
              <a:t>Lugar donde murió Buda y fue </a:t>
            </a:r>
            <a:r>
              <a:rPr lang="es-CO" sz="2400" b="1" dirty="0" smtClean="0"/>
              <a:t>sepultado.</a:t>
            </a:r>
            <a:endParaRPr lang="es-CO" sz="2400" b="1" dirty="0"/>
          </a:p>
        </p:txBody>
      </p:sp>
    </p:spTree>
    <p:extLst>
      <p:ext uri="{BB962C8B-B14F-4D97-AF65-F5344CB8AC3E}">
        <p14:creationId xmlns:p14="http://schemas.microsoft.com/office/powerpoint/2010/main" val="112316837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40000"/>
              <a:lumOff val="60000"/>
            </a:schemeClr>
          </a:solidFill>
          <a:effectLst>
            <a:glow rad="228600">
              <a:schemeClr val="accent1">
                <a:satMod val="175000"/>
                <a:alpha val="40000"/>
              </a:schemeClr>
            </a:glow>
          </a:effectLst>
          <a:scene3d>
            <a:camera prst="orthographicFront"/>
            <a:lightRig rig="threePt" dir="t"/>
          </a:scene3d>
          <a:sp3d>
            <a:bevelT w="152400" h="50800" prst="softRound"/>
          </a:sp3d>
        </p:spPr>
        <p:txBody>
          <a:bodyPr/>
          <a:lstStyle/>
          <a:p>
            <a:r>
              <a:rPr lang="es-CO" b="1" dirty="0" smtClean="0"/>
              <a:t>LA TUMBA DE CRISTO</a:t>
            </a:r>
            <a:endParaRPr lang="es-CO" b="1" dirty="0"/>
          </a:p>
        </p:txBody>
      </p:sp>
      <p:sp>
        <p:nvSpPr>
          <p:cNvPr id="4" name="AutoShape 2" descr="data:image/jpeg;base64,/9j/4AAQSkZJRgABAQAAAQABAAD/2wCEAAkGBhQSERUTExQWFRQWFxgaGBgYGRsfGhgdGRcYGCAZGBwaICYeGRokGh0YIC8gIycpLCwsGh8xNTAqNSYrLCoBCQoKDgwOGg8PGiwkHCQpKSwpKSwsKSkpKSkpLCwpKSkpKSkpKSkpLCkpLCwsKSksKSwpLCkpLCksKSwpKSkpKf/AABEIALIBGwMBIgACEQEDEQH/xAAbAAACAwEBAQAAAAAAAAAAAAAEBQIDBgABB//EAEQQAAECBAQDBgMFBQYFBQAAAAECEQADITEEEkFRBSJhBhMycYGRobHwBxRCUsEjM2LR4RUkcoKS8VOTorKzFkNzwtL/xAAaAQADAQEBAQAAAAAAAAAAAAAAAQIDBAUG/8QALxEAAgIBAgQEBgICAwAAAAAAAAECEQMhMRJBUXEEEzKRBRQiM0JSscGB0SNTcv/aAAwDAQACEQMRAD8AzuC7HSlpBK1MQDykagEvmQR8YMPYWRlKkqmq2Dy8r01KQTFsmbNVlGVaUZQQAL8oDkkQ3wSwBWUxBFXcU26xyZ/F5lOX1vd8zsjghS0E0nsFLIzZJzO2UFBZrl0guKGjvSDcJ9nMiZ4e8LFjmIS9TUMCRtGknLUhXeIDJygagnWu/QQ0wc5E1iCUrAdSdW6OKjqI5n43P+79xvDFcjMr+yjCmg7yv8Qp0cj4xer7JsE1e9Ktgv8Ao8a9ZCQS4/2aK5kx0coOYhnexOoOog+d8QvzfuZvGuhiJ32bYYCkuadj3jV3bYQvHYCStSkJlLllBIWVzCXVTw0azRuMXPWlSecOQGBNiA+alouw7rqqjsa39tfWB+Nz1637lrHBcjFL7B4CXSYJhUNO8UNBWgiUrsPwy2WYTsZk2p9I2UnGd4FIIcgkKDML3S4t1gYcKZQUVJKWZQUhzSzK0O8R834j/sl7jeOHQSH7McBkJEtdqftZl+tWiEjsDw5TjuFuGcd9NcPSz7vWNVJWklt9N/e5hbxbDzDNQEAgBHOegLCv9RaK+bzv837szWOPQXo+zLh5NJSjb/3pvx5omv7MOH27kv8A/LOp7qrDsS0qSM2agFH/AFufeClrWBQO/wAIF4vO/wA5e7F5cTLn7MMAVUkFn/4s3/8Aceq7AcNTRWHSDuZkwt6Z6xo5k5mBP0/xrAiZpCyGToyCA9tXuf0h/OZ/3fux+VHoKV9gOHnw4eWA9P3hf1Kqeceq+z/BoKR90Qp7qqwvU83yh4ZmWpZVRy7AsH2pekGZApLpUWvvXp0PSF81mf5v3YOEehmJ/Yvh0rKFYeS6izkkNuwJc+kFS+wuAUnMMJJIIcEFWtaB4aGQFVUM5B1FtKPraCMLhkgqKc3P4rsCAz7AbACH81m/d+7JcI9DNf8Ao3APlGERmuzPr1iQ7FYWoGEkeqK/yPnSNIJHNQPa5NeoGnpF7KNxQfWsS/E5f3fuPgj0MhM7FYZwBhZIP/xAj1/2gFfY+QAxkSR0CEnN5Epf4ho280KswA6qAH9YGmJYKKlJSkNV7vZmcnSkHzOX9n7saiuh8u412Cfmw4yq1QcuU0blJt5GMtj+z0+SkrXLIQm6uVg9rVj63xDjKUlpYFTlzKd/MI2fdoX/ANoPMFidEqJq1Q5oA/SNY+MzLeT9zRY10E/YfgiMXw2dLUgFcxa5aJhSlklkEFFiWJr5tGh4QlAQiViJMnvAnIoplhLlJykpcVI1KXBdJ1EJuAY2Zg8XPws9WWXiHmyXUBzLX+A2CjqHD5P4q6/EYoLkpTPlhaDd9Kt3ksg3rYEGIyZ8jfqdb7sjgS5FeHwUgThLUgJJDpzIQoLFASks9yDlNQ8G8SwEuRMSJklIQpx3iUIKAoM2ajpJ8m+cJcfgJuQJTOOVKirDzQxmSpiUlQllLDOlScwaj/GHGH7WBeFSmeoCYQM6spyKSR+9Q34HYG5S9QInzJ85P3ZLiug0lcLkGvdSiANEIq9NB8ouwuDkZwjuZYezy06X0vakVYMJlsM6AVCgSk5SmpBTejEV3fSOx0kqGdCmWjmSoB8pbUC4IoRqDSsT5uTbifuRwoOxPDpSaCRLrr3aGHnQ/KLE8OkAVkym37tPtakS4dxATJZUQEqT4gTY/pFeLWO+lAm4UW3tsN21i/MlvbFXIUcd4QgTApMuUzNlyJD6vQRheN8GT36+SX+E+HdIMfU+KYAFLpOVQOmvSMB2hzjELBAfl/7Ex3+Ayz8x68hSqhTgz3uXvCrIlCQCAWDge1Xh/g5kuWAAZZFa5uZr2hXw1awhCR/w028g7v0sIY4cypkxijNQXqA2huB5vHm5/uS7s7l6UFyESlLJSoKU1Q79C58/lEwEImDP3aQAWOZq7MK+flFUtOdS5aUZAk5SQSMwypOYNYVb0MEyODJl0ZZZznzEnqCDSsY6itFU6UpVQsAaEE2c2sFBt6xPh2OW982hVoPM6AfGCJmFRQ5merU2+ceS5QapIDeEH9YLFuXLCQoLYexvau0erFWU5fTQ9X/R4Ckzu8S34SVApJuK0voNXgha+RKXJqbmvTzp8oS1FVC+cCvKuUWKTVJ1ajVtpEsZKWtlAFQbwPY+QpFsvF5l92VB6lwQwpqdYJQwUUqUHAqHFeo1gG3R0vBJTLSSkub1qDc+TWinF44yUMAS5GhtvmNPeLFmh5mBBFbE7B7f1hRiprqNXb8Lu5fX62gQLUuPaEOBMlFYpzABwa1yq06gwZK4yggO4Aapc3hTLwh8U0mv4g4HqNB1gqYwQSklQ6LN9bQdh0g/ELBIUlRWS1q+sB8QweZVVZQWJFK6MH3ifCp37FGtG6ggvfq8GYhSDzFLK3+rw7JVgSpaQouojzOYWsRB+FkKKQJbBI1Bp0o0Aye7zZsoJA6wavEqIYMkMaBg9KP1hWEggSjL5ioP+Y6+XSJqxwslIO5+qesLSskAHSzm36PHiWox6k0ctVvYQ7J4RsucTazu4MRSqur6dYXpxBTu5Oh0e384A49xUpl5EH9pTMU3AvTZRb5wLUOEL4lxsJGSWM8xVEgaG2/n+rQlRjpMw/3hbq6pV3aKbWGxJrQ0jzE8GKUIlIdU8jMsAtlSzhOYvUFqXJeF+CVmSQo0Uebd8wV5+KvR4b2s0UVyGXaPhCEpCgsoOQIyobKtyCNKUJrfaAOEYd5nMzguBWpNgH019oNXPJlS5WY3OYKDJBcsQRoHerww/sZSVFKMneEpUrmOUoUnKFAMDd6PCvSgutxbxPhiMTh1yZ4OaWSZS3ZctWikkXGrPpGePH8dJw6kzZInJlpP94QohSRlYKWLmtX9942+N4SUNm5spFQ4BL5nIB0OrwjnuJpVLOVyQqrpZVwdwfi0XCdKmrCk9j3hfbqTiJQJlzCWAmBKcyAU1qBUVBKVDmDdIrwU0lWfBTlKkFZJSpHeCTMUCfECCEly6SXrToPxbs5KmJMzDrVKxSFJMtaHGYJchwKUL82g3BMIcF2gUmZ3is6MQlTYqTnKUzgBSahNs6WBIatWd41iotXH2Jrkb7sFxxM7DCWop7+SooKNcgOZOXVSWcONo2+HRRyKak6gj5R8mxfCM0w4rCze6mIPMUmtQ7kC1LioUKjaNB2a7QYqYoJxE1BZRSUihJDUOlRbd9IlpboycTT4mUBMC0uGoQaomoG5qy0uKn5VFOP4opGLlynGUS8yQ1SVEgB7WBppTeG5qlJSblm97NW/6x88x/EHnTMNOBRMkKC5MwFh3b5gCVVoSxDVDV1hcmKKs3svFqmKYB2Glx/tGO7ThsUsO9Ef+NMa7hyEpAykAqL1BqGGprGS7TKzYpZ3yf8AYmOz4f6n2MpgnCOHq7oBXOSgUBL+EXN20g3BcPL83KzslP4jcW0vFPDcXlSg9Es42SKFtC5gszyol7/gbSzDehfUxxZZPzJd2dqWiDZOMSKszULs7gkVYsYsVjCRatzr9UgETnSfxKZyoCl2ali49YIwuNGWgYmjkto/pGKFSRyZ2Ycwb/CPRnP08CTFrSsyVMUkjIsULn8BIo4Ai9C1BIVld1skIIU2mZ/w0hLjpqlZiOZGe4rlKFPy6P1hxQwpeZCQoEE2oXdjU1r5QRKXmBBAmkEOCd/S7UaF8tfdJUMyiHJdahQF2AapAZ/U7wQEpUQEFK1UcpNQfdgBrb1gehVaF09AGUp/ZKDjnYBQ2BYMWqCKdDA81E6iUzEVqHRzAdQFMfWkGCSzGasLKSSw0ozAHwijkwvxXaJKXdBL+ElTBq+Jqka9Ye+5HYsxc1ISnnzTBfnb1ylh7XgKbiMPMKVLWCQNWDPWoN36RmsdxcqKlsFJVozKpSqSTlTtraF5m0zEj/AlVvMI6vSNVAqqN9gcFhlv+1cUJGZgm7EPY1MHyOESkHMglQo3M709o+UHIUkhc4Hplyf9RKuj2pHSVTgP2c2c16hXwy3h+U+oqPoX9rjCsiaFAGqeWjVLg9HFPKDJPHJM4BpqX0BWH6AvVrmPl03HzyGVNUsA0Ciph/qJaPBjArxS1JZqoUKHfVyf5Q3gDQ+uZCA6VBRpY7Hpp5wTnc5het9fOPkGHxa0KCpUxaBepYhr5wKGvz0jWcF7XqUwmLOd2IJ1JZw4Yg+kZSxNA0bE4ZzUtXceUeKIGxL9P0gP70VAkuDerClzFHFMaUy2QxK2Cagqcmqv8qXV6RmtQolP4oVDLLVUkgKuaaJ6vT0MLpOISiT3iakk82tCRy+rlxdwKxKZKSBalEvqA5FPMXbf1g7G8A76WlSQQoDcufOrAbAbxVpaFaFHCe9KVKlzi/KpSWdZ6gElgBvfpEjhGVLWg5szJOVQCirKDR7ahzAOKkqlszu5Gc+E9DWtC1mpBC1sEtQ0BeliR66V3YQBzsZYZJP7M+OXmCiC71I/WvygjCTchW6fEEgVsB+WxZ6taKZE5pWdK26PUHUEXJN/WJTJqZssJBRnTQqSGPLqVX8h0MQZN8i/jXFZeQMkqWWUkjR6PWr2p0jKzpa0rLkpNCXcejU6+53hvgkFBJCnU7h6kP8ArAk11rVmNSTUmvnb19NYpGkNNEWYbFIASAlaFAsSFOktuNNRtXWA+0nZJGMCihxPTVC2aqfwqIsDpqDUQzwjJIKlFSSgo3I8LAb1tTaG8vCbzCCo70IZICiLO23tFRk4u0KTPl/YLi394GGnoDLdLKYKdjyoegVplVymvSNV2b4d38uam+KkLUhywUtKVHKVgkOcnKQqhtRnhP8AaN2NUnNjJQoAFTUgnOGH7wfB2ZrwNwHtAJOOz4pKedASqaCUKBygpmrUKvTKVAB3D2MdTSkuJczE+o8JnKmAJmZV3YEqStJFLLAY0qAS2hLxlOM4QTcSuYhSu+QgAfmUHUnKtwQrKpIDs4JZ61cLxuYKmSVImIACsrBQUGrUEOer3IcRnFY8DEqqnIZpUK/uzNlooD+JBUMxa12L0yXOhpGz7H4iWuSCByhqGmRwHSUmqVCoNITdqSPvUxrMhv8AlpjSSZKElUx0hKwM+mZQsodSlh/lEZntPNBxSyC4IQ3/AC0x2eA9b7GGQWDElMuUoseRIKWqGSKkj0gvDBwtRzAbFxXys2kQwyxlSAASpCRzBwHSLahvXSDU4QkpSsv00psPq8cOb7ku7O1P6UBhaikMGIdinNWt7g0rrDfBygwS4OjEv6EljrFkuTcGgPWv8xA+N4ecos5NFE1BvmpY6RkPcLTh1oKiACQNK0GhBbSE4KQyBROYqYk0q4SRqfSCZmPMr8eYXbxW63td4WhZWozaEJUAQ9jct1Ayl9odiUaDf7ISsOsqeyUab0JF9YoOOTKUpKiBMVeoOXo6alusWLxiypKSoE2bI6Qal8wsCG2gVOCIJ7yUnKzMgMQW8Q/MPO0Cpj23PPvZZSypRly3CgpiDQFwHF3pGI4/x/vFkqICT+Ee1d6Rv+JmSrCziVJy5FWLWSWLNRQMfFkAkAm5vHRhgpakuVDGZxw2AoOjPpXo30YHXxFZLux6aet4r+67lukTEhOhLx10iLZUqes3UTbX5xETVfmPvBScKDq9YirC7GDQKZWnEK84vTjw1cySDQhTg/4gR8vjA6pRH9IgYdJhY4wc/OAyna41H6ixr09j8IsEkKbMlSVXbMl+YBrqF6N0jN4Sd3awq41G467w/wAMmoc2dL/4klj/AKgPcRlJUWmbzhU9khKyVNTMDVQJ5b0NL+RirFgLxDAnLJSU6VJZan6hOUNbmMC8OxKe4+8TBlSEEqALAqRyllAEAlQJZxU9YE4ap5Cip8ykqdtVLClGpq5URHHw1qUtTRcBljETRMU+RJoH5S1vMNG0VIC0lOhp9MRGb7Lo7qTQPQelA99HpWGeH4rfMgpALNcjqoXpvaMjOSbYk4tgO6WrMkAFspAoX01asBYZAJUgsDlNtdKvtGynyUzpRQQApuVV2IsQSH2jOFS0FpqTzA6UdLa2UOo3OsN7aFRlaAsPjO6mAkhxmdm1B9rv1aOlqQpWaoWpmtly7Zd7luoiU8Zlc1G1JGpahsPMjppA6kBClEbmrkgDo/l6w0FdC4KIVmQpWagcUJPQXvX6eLcPh5hIC9rki93PSBkqGYM7dQzUqC/qHtBycScp5RlL8ykuLb+UKxlv3dCFFBU6SCoFIqDsSKM5g3ByRLSijkgq6MSwLaHX0hThsOAlaio5ktlHR9NG/SD8HjUuAWzkNlFASDQOdTCZLRPtDw1WIkLkpWUKWlkzLsbl+ihQ6s8YbBti5WJlYiWgY/DpKQVNzVUoNqamtnzPRy+6w2MmqSSkJTW24F3JdtrRm/tD7OkKRxDDpdYZM9CEkqUkgJCwGclLMf4W2jowv8TN6E0YRKJSZspa5Usc6UkhpBUQlaNFKknMo5STlITo0RxvZwzZswFSR3pBYzClSJ0oCss1BKkGgo6Rs8L+D8RTipSiVUomaE/+4lSmBs6VVD3By9I0CpJIR/xFJDKSeRZQFEEl3LpBfVJqNYp2mMZdmuJqmSBLU6lIUULBICgoaHlDHUEBiCDrAfaZLYlYrZH/AI0xHsv2glYkkZgjFBBExAHMQhTZ06LulQLOxZo7tCvNiFEkEkIci37tMdfgtMj7HPkJYKamXKRkQylS0HqTlFAd2gzBzCRzBiKDyeAcHNMyQgtTIl6CnKnyvBclTDKV0AvQU/XSPPzfcl3f8nWtkHdwQHeho4094qWn8KyFVo9CwYvtQwOsEMVArQ3LdtLixNy8UTJi1B5aEj/PZtmso7xnXQpCvimAeYUywUli6mcOTRq1q7m0dIMxLJCKU7xlAEkiujBn1FYYTsR3QVNWkk+AK6W9HPzhPj8eiavMAqWsp8QUAk6Va8Xq1TKDVyjLBckCYotUfiAAomxDVg44g5Mkp1hNFrUeWmgN1HSlB1hWnigVKIU2XKymY0bqI84IlJSAtJyg8oCuUA1DpFBEpAxP2qC0yVk0SU5RWqnu9rPSMEhPwMfQ+3mJCsOvKlkgpSC+59m2j54m8d2H0kSLWe5iJDaRZKS8E5A1f0jSxAGdt4vCnEXTJoZgQ/18ImiUnYdfreAAVt4HxEti8G5G8oonpoYaBghh3wqbmR8z1BCvkIRPDLgM4hagNgW9T/OCa0JjuPcRxUiUcMWabOQR0SvKpQ6ufoxp+FJASlBH4guoowcU9avGW4flmYokhxKlsLFys5Ut1CSRG0w2FUkMS4yKtdKlKFNqMo06Rw5WloaIfYB1Agvc0qAa69Ir7Qd4EICHlupytIcvRq6BnNaaQVwYhIJJcUAYXLMT0FIvxSBNSQ9DQLABykG4BjnRGzFaOOZ5WVXKsGwFFh9Q9GuKwNNx6rLQVJABT3oJZ9Wp72pBv/pd1ZkzwzWUkU+P09oA75SioKyqUBQu9En5e3wi6oap7EEzETAalKwOUAApBGnR4Hm4JQQmZl5VEpZ6JU5BQrq7nbrEZEkqmHwAdDYEaClaf7w2lY2YiUUIDIynQFnc5ugvDQ3oLRImJBzBkqo561AzC9BaLQ4TlYZbg2vcFvlBGFmzFS1oM0JQEhTEFT2OWupLWeK8HKUqzkioTWvp+sFDsIwM4oPKlDKGv4W1B0NYhNkhRo5LhyDs2mh+cXyJWY+LmzHlb0Zza0QKBmPKaGxGgDt56RIg6QpLEJs9QTru0dKUpWZCacrHMRUkG3S4gUBlGZLCykuzaUcU2v7QQZtRlLBNXIGo6s2sC0ZFHzXsAqZKxisOrKmvMk15kuKEXGld0x9NOFMwGXkygKSEE2GUCYCTtmBSSI+Ucb4ovBcSnTMniNHcBQLHlVUF2sx26x9H4L2vlYtI7h0lwkoLJUktmynRtQRQ8woRHVkVvi5ENiPi/ChMnjEYfKnEy1OJZNcyKLw66OEqdWVfkRQvHY7jXerzkKSVJQ4KSSORIYkUJ6iNBx7hn3gFaCZeKknMhRAbMgBnsSkihDtGAm8alLZWeWl0oJCpZcHIHfKpiXeovHf8PXFJ9jLJsazgJHcSakPKQ7W8KTrcD5QaqWiaghbl2fKQSG1p7gDSFHBph+6yGJpKl0YV5A1femsMDxES3EwBKVEtQkM9NKE3b0jzM+mWXd/ydkV9K/wNcJiOQCpSlxmI2pXYxTPYE5aqU4FQAC1ydYT4hZnKKsPNKZyXLl2mJsUlJoOm0e8NxE4LPeLe7pIFKjw9feMqCg3CTFCjOkBQVYmpofKFOPwiVrZgElTDMQc3VLeZ00hupHPmHUGru9raxXPV3CDyizAtYktq9WgTK2A8PklIKXTR1i1r5WuQPq0U4ZapMwg0TMqGIcFyW8qvEsdOEpEp3cOk0uFBjW1L+8UYmksS6KUg5glNCoEl2O7UfpDKE3bxREhIY882oYUyimtHrSMSF6WjWds5qVYUFKnyTE61ZTp5v4rexOsY+WukduFfQZS3CFnKaReiZmS2n1aKEpchzBHdNrWNWSilMs03e/pFxmnW1LfMxwXSId43rCGyRW/Vv5RBVopEw6Cgj3v1dIYrBZgrBPC1ftGFyGHnf9IoWt6mIy1soGKeqJ2ZpuyCCrvFBypUxI6gJBXT1NugjYLxmVyVF1JQAWNwcrjQ+W4O8Zz7PUcq1JBzIWFeYSE8o6kExp8QlKkqSohlKzhQ/CSU1YahRHm1dRHnZvWap6GmwCnkkhWVqEuGqCwrRy4hlg8KkAakJSLvb6+MZ/s6tfdBOUXci4flqD/qNtg4jUSkJZqVO9Sb/pGCM5XyFWN4HMJGQhQAYB2PkXfN50gNCJfcnOSJgUAC3iLvUUFqND88RRmCUOpQS4As27+H4v0hHxDFTMStICSgFWXUh+rXLPdrRegJvmLC2ULAqXrQUepPR/1h5wyWoyyEzEc9wzE0uDX5QrxUpR7wKrkISADzFhQ5WszK1+MU4PGKDPcMA7OnWghlbhuO4OZWVbAIcApcqKTcEmxqGteLMPOyOUEBJDF2Y+Ia9dLwaicZ8koKm5gyqB2IMQTwpMxLyw4CgxcaDWxFaXhXZN8mBYSUZqirMEsSCHDkvpsDBRwylJL8qnYJKXfyIYWsekUTeHrlTDkISWqxoKEt/CmmsMsPjkzEhzkLB3YFxW1tiCLtDaBt8hTKmLSXQGPhIc0IBoXDWPsIKkoS/wC1D5bM7VFhTTbesWcbkN+0QxBABL1ckMTvFeDlZ5eZT5wd9rBqkvv0iKB1Vk8bhpa0zJMyQkoU4Z3Khv5/KPkXaHszMwE9KpKitExX7NvE4LiWqtT1o/SPq65BvMJSoOUmpI8xGM+0HGzsMvDz0JCpUtRWHAyqXlV4h4g6MzG0dGGcr4RUaXguPX3q5U7lVlSoC4KSGNTVny3jFcW4Dgu+VmzJWWKkjMAFFIzABqDM8a+epK5cuchKkzJcxJQcxIKVlOeWCbpUkuAabWjIdsMZJTjZwUmoIf8A0pj1PhabySq1py7mWTYP4AsjCyilVTJlAi9Epp84Z4XFBZWlLnMAFA69QbUpCbs1MfDyUuysiKPUco9Wg0YXmVXLSxukvfWPN8Qqyz7v+Trh6V/ga4CRlUSQCkEsqjwbMkhWgHUjepJjMJmTCpiSdi1OhYaQfK4wqWByleX95YKOgIpUMIw1G4heLypIaoCQpJV0egYVo0BYhSlLRmVmQKv+FTNerAh6+kWr4kJqD3aFJWKpcWqxY2oNIEkYqpQtLLAclnpsesOgQz4jiEzwAA6gH6UIqGvrTygWagB1AeFJBAeyt9mIPwiqRKyZlIAIeoq5FKCLcXK5D3RJBAJPsbnVxBQ0Y3j0hsCom5mS9A5GahPoIyqECN32ww7YIBmHKQ5rRQ/V/aMIgx24vSZT3LZKqt6wZn318oB1g0xrQiKafXziBVUtSJE3aPJiXqIBoikR6Iikx4owxFCorMTVETASzU/Z1jCjFqTotPxSpLN15jG4nJTU6MfkoD4Aj16R8x4DicmKlKdgohCvJfJ6VLv0j6csjLmOiQlYOhDgv1BJjhzqpWXAK7OzhmJSQALl71zE9OvXzgztBMCpgCcxWB+Fi4oSGDVDgjdzC/swknvE/i5nZqZgBmHQX84ccJ4WiUtk5nAfMQOYtWote3nGFag3TLeH8Rly0S5aXJI5iRUKJFxpWG2HSnMotzfirQU9hRjASZJ71sjIzPmJckqDlqWejGJ49DqJD0ypIZ0r6HXUv9CGZtJivjU1ZxCsiVglOUECpa5ZqiAJeAJISlBKwK6UqdbMXrGhRjBLmlCuZh+zNlFJNRsS7ecS4pxNKVIKVcwJBSQXqGdtQC3xhrqNN7Ge4Zh3mJdqKSCC35gK/WsbGXh8ilZQ2avr5Rj0OtRI5VO9KAm9BZ3Fn3h3J48FpIWHWHZNAKVd/NoHuEk2CY7DKStWdZUo08IYpqQb7uGgFExQW6Hcm1PDsX1/3h6mYic6JyVJUAnNRmKahjV72MKcRKUZYUtBASWDBL0N1fV9obQ4vqH4RaEqQlQ8QbS4LsQ28GongTFgoqC4YA3q99btAGRmXRavEMtDbmB0I3tBcpFQtZLrJFCKapAo1n6RJLoirAqC60d+r/GkJu1fAxPw68MpbL8SFM7KFQTWxqNLw8xmKUSUJcqYB6UajkW3igJypGfMVLIBJsQ9bbDzhJ1K0CfU+S9nuIkyJ2GWs97KWlUlKlEeFVZY8lCx/NTom43PM2fMmEl1nN5AgED2aNJ9o3CUyeISilKUd6UqIS+VzMAzHYl3PkTC6fxnIcipIJQAl2FcoCf0j6P4X9xtLdf6M8j0G3B8akYWUO6JPdSwFUuEpc+lYOViyrxJcU1Y+T30gPgkz+7SCQP3KPk1RubwTMxASc1K0B89hHjeJS86fdnZj9K7IImTc6srUo9SD69GiA7sE1zOCK1Z9QdYoWoioL+v6npEMjB6fy9Pq8YUUH4mfKCUpB5ioOUvQderaQKSxCXKq0c+r0LwMqWx1f5f0j3DkZgFkgHyrFCqh3gsUgMFEpYlgXcaF+kQwYcrCtSTlL5aqpbQD5wOvCAB+YAWU7A0v1/pF/C5eZwoAkh9xufryiOQmLu18sKw00C2VhTar+pePmyDH1DjywpOVuUj/wCtvcmPl0oMI68HpIkizUQY/WBDcQSI3JOMVKXS1YsKfhEVD63gBkY9UmIJMe5nhgVTRWIRNcVwyGy9Ug5EnSz7G/8AWN9wfjffSUqLZigpX1UGCnGhVyKB1zGMngZYVIKSebMlvLfydJHrE+BTzLmGWqj1D2zUb0NPaOfIuJFRN52en5MQlywWnI4Z7uAfOkapXEChSCSMtQrQjQMNSC0fPjPoGvQCtamjHWrD0aNhg+OBeFTNI51chQm+d2ZINxYt1EccoltF6ONzEgyy/eeHMBmarZiAKsPmIYZJKUI70lBNamrlnL2cO7VgPgHDxlC10UoVDmgLH1NIVdqcee+KVBihgANQbEe8JIVKTpDHj+KSvKQtKlIQeZmc5hykC1A/pCuVMWphfNY1r0UR77x2BlpXlSrMoOSpgcwo7uHOWtQ1GJvEpYHdoQHLqKtCD+F7vTrvAh7aHd6b9adIkhDqIAJJDhq2/WIpqCAXH5SPRtgPXSPJU1iMzhjZmI6WofSLBhuJmkeNWZSQ27NoK10McjHkPnOYMMuawrcauT1gdIcGoYNq9/i8X/dkJlkklSi5ZiAA7OpTX2tCEw7ATZiqpSJgsTZQaoc7Gnxhlj0/s3KWUHUoZhRiGLVqXceUL+H8QnqogIAqBY6kAv0OsCfeJqQrNzEhQClKDEgsWA16Q6M6tjGVxZMuUV5QVKf389oWzOLLM9MxVCmgAq1CLa6wvLqDPr1Z21yjaD8DhkZVlaDNy2oXDJJqGdjubtDoqkjI/ahijOmYeYAEqByD8xJIUCx0/pvEeOcElLnrWJnjyqoRdSQo00qTD+bNlcSEqaE5RKrKH4gUke9R8DrGE45Jmd+vMtQNHA0OUR7Xwu5ZGrql/aMclDbs+t8PIzW7sDR2Di8EKkuwKXKbKH4dCCdLxTwaV/dpDUeUk71Y194NMuhqbVbVjr0jzPE/en3Z2Y/QuxVl6MPN/nHOz2iawzs384HVKK3ABBDh7eWsYblkV41Kjb62iOWoNfhp8YGTw+YkkFJfxMdQKR5JmKcuQABY+Lbl3iqXIQ/w88LGVyAmpcUBgjAsA5eqikdNiDtf2EB4XCBKlLCuRQFDXyI3H84nKWaMRlKjRt3tsA4jNoVHmKDKWkh8tAwFCQK7WBj5liEZZi0vQKU3kS4+Yj6mqa8sDXMonzFvMR837QSsuJW1ixHs36R04GZz2BEmCjAssVEFJMdBC1PfoRWqkTB1b6GsVqraAorJjyJ92ekeCWYZJAikVkQV3RgddIEJjnhQT3ctSrDvk+pDgdKOfSLeKYMmWmejxIyv5AXG7N8YpwysuF6hYV5t/RTe8aLhyOUDSvwYD3jnk6dloXYLHiYlKk+LXoaadf1MaPgXECZwSTlQpeZgPCooIIGwzc1m1u743iuF+7TUzZYIlrun8pJdjsNocYPHk5ZiDzJbW51etyNqG8TOOmg1qfWcHLyJAZmDU6Qg47J72eE5ScoDsFZmetRcah9jCzh3HMSsAomA9FgH0cD1eDvvC7qSklTsrNzBiSRSpe3k20cuq0BRp2FzlCUcqUlnBQp1Ztix3ajaGBFTJaFZsxIZ0vcF2yqrUMYJwU0FQKwVXAVUp0/kKiLFdngxVmY6DKCGag5q+sKL1B6C2fPdBWnlAFMpZyQLOHPnf2iKMStZK1Fyoh7Orz8gLxysOEqKdQdah6FvjeILnJTY3vY1H6ExqkIvSxDslJPw8+mjiOkMrMWJyhixpfSt7+sC96CRmSSHsaX8tf5RelZSXTLvQMKGupHRjCoTC5uJVLSAjvAE0VozuzkAVN+kVzRQufIdTqQdf6R6jFTCBnLgkkUrXTR9ngjh+DQZaytA130rY6wWC0B8Dhq8z1VlcbioBFi/UtDSXNmSwpc7IhKUVJoGFWKnYltt4BUgpKghTJVlYM1q0hT9oC1plSJYOVM6alJsXFxejPoYpfU6BoI7H8NMuT3ikqGd1IRqkEktzC+4ozQBx3hUpU9at8p90J6Ro5OJ7zKqy0ioLMHo7PYgn3hHxvHIE5QchggeyEiPQ8BJ+ZJroc+RaCXs25wsks/7Nh/lJTX2hiZRcMoMdD8gf5wu7MLIwkmtMqh694uvl0jXYPhQWgKa9DWvtHH4t1mn3Z143UEZ2bverW6G0VJmNRqAPR7DWmkaLjHBUyyFIejgg1DfoYUqli48W/SMU7NLKDjZhZSQ1rksr3qL6RYvAy54GcZToAQGcm3nSPUykqITl9daaQXK4XnPIltgVF/TR6CnlE3WwAP9kmTzIUpQrQgVd7tQ6xbOmA5MummotEDMKeUOGJ+Bt7/OOwI7xjZj8rCGFlq5fLeuUi2rGMN2sw3MlYrp6aH3HxjeKRU1ahD/AM/lGR7RICsoeigr0q8a4nTIasy0uCWpePf7NayvcfyiX3FX5vhHXaM9jnDREri1GC/i+UccCPzH2EHEh6lJWfKPCuLvuI3UY77knrBaAGzxUlBWoJFz8OsGjBJax94tkyspYADyEHEKhjPwwThljQJI6kmj9Whhwdf7MGjANpWwpqX/AFhYVUq9tf5Rfw5TJCB5DyJjGWqKSHE7DJmIAWxBFQ28Z7EYM4RT1Xh1Gh/Emtj12MaSStk5SKhrxKZMBSyk5nDEUbYxnF8OnIugLg3EUoUkTMq5M0UWT4S9yRYg0sNI1mF4aoKSUucx0egq5JNhHzXFcPXJKlSklUk1KNU9Rq31aNH2S7aZCiXMVnlnwLPjQK8pI2MLJj0uJNtH0eSuWOQeJtGbrFMrHZVZSXejku2ziLpMtKw4Y5hffrub3hPxTBnKqpSkMCW8qCvlHKtyVTPOIlyF0UXFSLUs/UiE5mFayECoIUT+Wutm2gkS1JEtLksddGLHzr830guXhkyxnDBSQWoFOSPCQW5XALR0J6DZCZwgmWFpISk0IPQ3LXF7CKVgJLOygQCC4+qR7NxTAgk1L5d/qjCPJ07MkMGIuaOfPrSBsSQSvwmpBSzbF3I9OsTTMKyXIYak3ajMPW0LUKYHM76Cu+sGyZXdpCiA2h97vYXrvCWoFyJywgpLDuyGfcwH2wPfLwssMShYmrDaVSG31p0gybNYEZgQXLUDMbi0JOH4kz5k9ZNO8CJaiA47pI12zFQ9TFxXMQ54Scyi5ZSUABwGIdQbzcj2EIOOSgJ63FeXT+BMM8AvMuY7sPEAWpUU9yPQRnOLzJvfKysoUYkhyMovHofDl/yPsY5VoVdm1H7rJAFSV+rTFRt8BxD9kAnxWbZtQ8YHs6tsPK35z7TVim9rxoMLiiKuepjj8YrzT/8ATN8foQ6JLMov0eBjISSbvt/OOl4skFz67dQ8Whb+fy6xyGiPBIQmhTW9QX/pAs7MC6T4VFtNentDIuoMX2LetT6PA5SMzEMCTX5n2gGKcQsZlehDVuH+FI7huIZakksVMRs4i7Goyr1D3bYj2/pCdRYsdLfO8aVaAY4viWiQ5za2qIz+Jw9S9WJ9YPVMJDG0DYmYTrb4xUdAoAUBoBFakxcob11iCkxqmJopSAG3e0elMWlOo9HjxxfWKJooUGrHZYtYxUqhgCjxIESA2iSVuWixCBBdAypMkqP0YbYPChIBN3BfyrSB5KKwTLH8WtIlsaRc4zFVfo7RNU4+3T6pFYI3t9CIFf6RIyzEJYglq9fn8oScT4GlXPL5V6gBgqr0axbWHf3g3Z/P57+kTwk1IXmUgL2uG6hrHSGnRL1Bez/arE4aWM6DPkV8BaYg0JDaj+tY1+F7TScZKPczApQqZa+VYo1j4vlSMl91ZMxSTlQ7kVOUqJqKufSLeF8AlqBVMQFVLEhlbuLEFoiSjLUTVGumYlSlBQAJFSmxFg9q+UdPxIVmLrqoscoYhrDq1NbPCObKyJZE5aWDgKZSf+oOB/hMRlY6ezqKVB6B2VQUuBRrV3pC4dCbG05AuNCOXU012pSKia+Gouz/AF6wOriKlAEyuWjElidwwrEp2LUU0AQkg5utbWhVaGi1ZUouWJFw4JHxrHhxakoKaqyk5UsN3187PC9KTuH+hBXdlxR3OmkC0Bg2KxazLUEgZiHzE2LOwGrRfwWSEYWXLWCFtUFvEo5qtuT8BBCMNQm7dN9P6x2JlBaS1DRjfyuPqkW3oFHkhCkZlAtd3GlKe7Qh4n+9VQfh0/hEaMY8lKARVLlQ0VW497bwoxxSpebMKhJ8nSKHqI9H4Y0sjvp/aMsuiMnwqaRLSASA5oD1JhxLxK/zK9zHR0fUeIhHzJaLdnJFukEycYvMOdWv4jBiMbMbxq/1GOjo4ZQjexomzk46Y/7xf+oxM42Zk8a7/mMdHRlwR6FNson42ZmHOrX8R2hNicQrMrmVpqY9jo6sUI9EQ2yg4lX5le5iC56vzH3MdHR0LHDohWyqZOV+Y+5iHfKpU+8dHRXlw6IVs4zSwqb7xy5pe5946OiljheyC2RE07m+8TM07n3jo6B44dEO2VKmFrn3i9E5TCp946OgeOHRCtkkz1fmNtzHCcpxzG25jo6I8uPRDtloxCvzK9zEUT1fmPuY6OheXHogtlsrEK/MfcxavEKbxK9zHR0S4RvZBbISsUvN4le5hjhsUvJ41e53MdHRnOEeiC2AzcUvOedXuesEysUtvEq51O8dHRbhGlohWyaMYuvOr/UdzHfelt41W3PWOjojgj0QWzxWLWx51e5jpmMW6edX+o9I6OhcEeiC2XSMbMfxr1/EdolLxsz869PxGPI6IcI9AtlsvFrzJ51WOp3jK8RxKjNW6leI6neOjo6/AxXG9ORnPY//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hQSERUTExQWFRQWFxgaGBgYGRsfGhgdGRcYGCAZGBwaICYeGRokGh0YIC8gIycpLCwsGh8xNTAqNSYrLCoBCQoKDgwOGg8PGiwkHCQpKSwpKSwsKSkpKSkpLCwpKSkpKSkpKSkpLCkpLCwsKSksKSwpLCkpLCksKSwpKSkpKf/AABEIALIBGwMBIgACEQEDEQH/xAAbAAACAwEBAQAAAAAAAAAAAAAEBQIDBgABB//EAEQQAAECBAQDBgMFBQYFBQAAAAECEQADITEEEkFRBSJhBhMycYGRobHwBxRCUsEjM2LR4RUkcoKS8VOTorKzFkNzwtL/xAAaAQADAQEBAQAAAAAAAAAAAAAAAQIDBAUG/8QALxEAAgIBAgQEBgICAwAAAAAAAAECEQMhMRJBUXEEEzKRBRQiM0JSscGB0SNTcv/aAAwDAQACEQMRAD8AzuC7HSlpBK1MQDykagEvmQR8YMPYWRlKkqmq2Dy8r01KQTFsmbNVlGVaUZQQAL8oDkkQ3wSwBWUxBFXcU26xyZ/F5lOX1vd8zsjghS0E0nsFLIzZJzO2UFBZrl0guKGjvSDcJ9nMiZ4e8LFjmIS9TUMCRtGknLUhXeIDJygagnWu/QQ0wc5E1iCUrAdSdW6OKjqI5n43P+79xvDFcjMr+yjCmg7yv8Qp0cj4xer7JsE1e9Ktgv8Ao8a9ZCQS4/2aK5kx0coOYhnexOoOog+d8QvzfuZvGuhiJ32bYYCkuadj3jV3bYQvHYCStSkJlLllBIWVzCXVTw0azRuMXPWlSecOQGBNiA+alouw7rqqjsa39tfWB+Nz1637lrHBcjFL7B4CXSYJhUNO8UNBWgiUrsPwy2WYTsZk2p9I2UnGd4FIIcgkKDML3S4t1gYcKZQUVJKWZQUhzSzK0O8R834j/sl7jeOHQSH7McBkJEtdqftZl+tWiEjsDw5TjuFuGcd9NcPSz7vWNVJWklt9N/e5hbxbDzDNQEAgBHOegLCv9RaK+bzv837szWOPQXo+zLh5NJSjb/3pvx5omv7MOH27kv8A/LOp7qrDsS0qSM2agFH/AFufeClrWBQO/wAIF4vO/wA5e7F5cTLn7MMAVUkFn/4s3/8Aceq7AcNTRWHSDuZkwt6Z6xo5k5mBP0/xrAiZpCyGToyCA9tXuf0h/OZ/3fux+VHoKV9gOHnw4eWA9P3hf1Kqeceq+z/BoKR90Qp7qqwvU83yh4ZmWpZVRy7AsH2pekGZApLpUWvvXp0PSF81mf5v3YOEehmJ/Yvh0rKFYeS6izkkNuwJc+kFS+wuAUnMMJJIIcEFWtaB4aGQFVUM5B1FtKPraCMLhkgqKc3P4rsCAz7AbACH81m/d+7JcI9DNf8Ao3APlGERmuzPr1iQ7FYWoGEkeqK/yPnSNIJHNQPa5NeoGnpF7KNxQfWsS/E5f3fuPgj0MhM7FYZwBhZIP/xAj1/2gFfY+QAxkSR0CEnN5Epf4ho280KswA6qAH9YGmJYKKlJSkNV7vZmcnSkHzOX9n7saiuh8u412Cfmw4yq1QcuU0blJt5GMtj+z0+SkrXLIQm6uVg9rVj63xDjKUlpYFTlzKd/MI2fdoX/ANoPMFidEqJq1Q5oA/SNY+MzLeT9zRY10E/YfgiMXw2dLUgFcxa5aJhSlklkEFFiWJr5tGh4QlAQiViJMnvAnIoplhLlJykpcVI1KXBdJ1EJuAY2Zg8XPws9WWXiHmyXUBzLX+A2CjqHD5P4q6/EYoLkpTPlhaDd9Kt3ksg3rYEGIyZ8jfqdb7sjgS5FeHwUgThLUgJJDpzIQoLFASks9yDlNQ8G8SwEuRMSJklIQpx3iUIKAoM2ajpJ8m+cJcfgJuQJTOOVKirDzQxmSpiUlQllLDOlScwaj/GHGH7WBeFSmeoCYQM6spyKSR+9Q34HYG5S9QInzJ85P3ZLiug0lcLkGvdSiANEIq9NB8ouwuDkZwjuZYezy06X0vakVYMJlsM6AVCgSk5SmpBTejEV3fSOx0kqGdCmWjmSoB8pbUC4IoRqDSsT5uTbifuRwoOxPDpSaCRLrr3aGHnQ/KLE8OkAVkym37tPtakS4dxATJZUQEqT4gTY/pFeLWO+lAm4UW3tsN21i/MlvbFXIUcd4QgTApMuUzNlyJD6vQRheN8GT36+SX+E+HdIMfU+KYAFLpOVQOmvSMB2hzjELBAfl/7Ex3+Ayz8x68hSqhTgz3uXvCrIlCQCAWDge1Xh/g5kuWAAZZFa5uZr2hXw1awhCR/w028g7v0sIY4cypkxijNQXqA2huB5vHm5/uS7s7l6UFyESlLJSoKU1Q79C58/lEwEImDP3aQAWOZq7MK+flFUtOdS5aUZAk5SQSMwypOYNYVb0MEyODJl0ZZZznzEnqCDSsY6itFU6UpVQsAaEE2c2sFBt6xPh2OW982hVoPM6AfGCJmFRQ5merU2+ceS5QapIDeEH9YLFuXLCQoLYexvau0erFWU5fTQ9X/R4Ckzu8S34SVApJuK0voNXgha+RKXJqbmvTzp8oS1FVC+cCvKuUWKTVJ1ajVtpEsZKWtlAFQbwPY+QpFsvF5l92VB6lwQwpqdYJQwUUqUHAqHFeo1gG3R0vBJTLSSkub1qDc+TWinF44yUMAS5GhtvmNPeLFmh5mBBFbE7B7f1hRiprqNXb8Lu5fX62gQLUuPaEOBMlFYpzABwa1yq06gwZK4yggO4Aapc3hTLwh8U0mv4g4HqNB1gqYwQSklQ6LN9bQdh0g/ELBIUlRWS1q+sB8QweZVVZQWJFK6MH3ifCp37FGtG6ggvfq8GYhSDzFLK3+rw7JVgSpaQouojzOYWsRB+FkKKQJbBI1Bp0o0Aye7zZsoJA6wavEqIYMkMaBg9KP1hWEggSjL5ioP+Y6+XSJqxwslIO5+qesLSskAHSzm36PHiWox6k0ctVvYQ7J4RsucTazu4MRSqur6dYXpxBTu5Oh0e384A49xUpl5EH9pTMU3AvTZRb5wLUOEL4lxsJGSWM8xVEgaG2/n+rQlRjpMw/3hbq6pV3aKbWGxJrQ0jzE8GKUIlIdU8jMsAtlSzhOYvUFqXJeF+CVmSQo0Uebd8wV5+KvR4b2s0UVyGXaPhCEpCgsoOQIyobKtyCNKUJrfaAOEYd5nMzguBWpNgH019oNXPJlS5WY3OYKDJBcsQRoHerww/sZSVFKMneEpUrmOUoUnKFAMDd6PCvSgutxbxPhiMTh1yZ4OaWSZS3ZctWikkXGrPpGePH8dJw6kzZInJlpP94QohSRlYKWLmtX9942+N4SUNm5spFQ4BL5nIB0OrwjnuJpVLOVyQqrpZVwdwfi0XCdKmrCk9j3hfbqTiJQJlzCWAmBKcyAU1qBUVBKVDmDdIrwU0lWfBTlKkFZJSpHeCTMUCfECCEly6SXrToPxbs5KmJMzDrVKxSFJMtaHGYJchwKUL82g3BMIcF2gUmZ3is6MQlTYqTnKUzgBSahNs6WBIatWd41iotXH2Jrkb7sFxxM7DCWop7+SooKNcgOZOXVSWcONo2+HRRyKak6gj5R8mxfCM0w4rCze6mIPMUmtQ7kC1LioUKjaNB2a7QYqYoJxE1BZRSUihJDUOlRbd9IlpboycTT4mUBMC0uGoQaomoG5qy0uKn5VFOP4opGLlynGUS8yQ1SVEgB7WBppTeG5qlJSblm97NW/6x88x/EHnTMNOBRMkKC5MwFh3b5gCVVoSxDVDV1hcmKKs3svFqmKYB2Glx/tGO7ThsUsO9Ef+NMa7hyEpAykAqL1BqGGprGS7TKzYpZ3yf8AYmOz4f6n2MpgnCOHq7oBXOSgUBL+EXN20g3BcPL83KzslP4jcW0vFPDcXlSg9Es42SKFtC5gszyol7/gbSzDehfUxxZZPzJd2dqWiDZOMSKszULs7gkVYsYsVjCRatzr9UgETnSfxKZyoCl2ali49YIwuNGWgYmjkto/pGKFSRyZ2Ycwb/CPRnP08CTFrSsyVMUkjIsULn8BIo4Ai9C1BIVld1skIIU2mZ/w0hLjpqlZiOZGe4rlKFPy6P1hxQwpeZCQoEE2oXdjU1r5QRKXmBBAmkEOCd/S7UaF8tfdJUMyiHJdahQF2AapAZ/U7wQEpUQEFK1UcpNQfdgBrb1gehVaF09AGUp/ZKDjnYBQ2BYMWqCKdDA81E6iUzEVqHRzAdQFMfWkGCSzGasLKSSw0ozAHwijkwvxXaJKXdBL+ElTBq+Jqka9Ye+5HYsxc1ISnnzTBfnb1ylh7XgKbiMPMKVLWCQNWDPWoN36RmsdxcqKlsFJVozKpSqSTlTtraF5m0zEj/AlVvMI6vSNVAqqN9gcFhlv+1cUJGZgm7EPY1MHyOESkHMglQo3M709o+UHIUkhc4Hplyf9RKuj2pHSVTgP2c2c16hXwy3h+U+oqPoX9rjCsiaFAGqeWjVLg9HFPKDJPHJM4BpqX0BWH6AvVrmPl03HzyGVNUsA0Ciph/qJaPBjArxS1JZqoUKHfVyf5Q3gDQ+uZCA6VBRpY7Hpp5wTnc5het9fOPkGHxa0KCpUxaBepYhr5wKGvz0jWcF7XqUwmLOd2IJ1JZw4Yg+kZSxNA0bE4ZzUtXceUeKIGxL9P0gP70VAkuDerClzFHFMaUy2QxK2Cagqcmqv8qXV6RmtQolP4oVDLLVUkgKuaaJ6vT0MLpOISiT3iakk82tCRy+rlxdwKxKZKSBalEvqA5FPMXbf1g7G8A76WlSQQoDcufOrAbAbxVpaFaFHCe9KVKlzi/KpSWdZ6gElgBvfpEjhGVLWg5szJOVQCirKDR7ahzAOKkqlszu5Gc+E9DWtC1mpBC1sEtQ0BeliR66V3YQBzsZYZJP7M+OXmCiC71I/WvygjCTchW6fEEgVsB+WxZ6taKZE5pWdK26PUHUEXJN/WJTJqZssJBRnTQqSGPLqVX8h0MQZN8i/jXFZeQMkqWWUkjR6PWr2p0jKzpa0rLkpNCXcejU6+53hvgkFBJCnU7h6kP8ArAk11rVmNSTUmvnb19NYpGkNNEWYbFIASAlaFAsSFOktuNNRtXWA+0nZJGMCihxPTVC2aqfwqIsDpqDUQzwjJIKlFSSgo3I8LAb1tTaG8vCbzCCo70IZICiLO23tFRk4u0KTPl/YLi394GGnoDLdLKYKdjyoegVplVymvSNV2b4d38uam+KkLUhywUtKVHKVgkOcnKQqhtRnhP8AaN2NUnNjJQoAFTUgnOGH7wfB2ZrwNwHtAJOOz4pKedASqaCUKBygpmrUKvTKVAB3D2MdTSkuJczE+o8JnKmAJmZV3YEqStJFLLAY0qAS2hLxlOM4QTcSuYhSu+QgAfmUHUnKtwQrKpIDs4JZ61cLxuYKmSVImIACsrBQUGrUEOer3IcRnFY8DEqqnIZpUK/uzNlooD+JBUMxa12L0yXOhpGz7H4iWuSCByhqGmRwHSUmqVCoNITdqSPvUxrMhv8AlpjSSZKElUx0hKwM+mZQsodSlh/lEZntPNBxSyC4IQ3/AC0x2eA9b7GGQWDElMuUoseRIKWqGSKkj0gvDBwtRzAbFxXys2kQwyxlSAASpCRzBwHSLahvXSDU4QkpSsv00psPq8cOb7ku7O1P6UBhaikMGIdinNWt7g0rrDfBygwS4OjEv6EljrFkuTcGgPWv8xA+N4ecos5NFE1BvmpY6RkPcLTh1oKiACQNK0GhBbSE4KQyBROYqYk0q4SRqfSCZmPMr8eYXbxW63td4WhZWozaEJUAQ9jct1Ayl9odiUaDf7ISsOsqeyUab0JF9YoOOTKUpKiBMVeoOXo6alusWLxiypKSoE2bI6Qal8wsCG2gVOCIJ7yUnKzMgMQW8Q/MPO0Cpj23PPvZZSypRly3CgpiDQFwHF3pGI4/x/vFkqICT+Ee1d6Rv+JmSrCziVJy5FWLWSWLNRQMfFkAkAm5vHRhgpakuVDGZxw2AoOjPpXo30YHXxFZLux6aet4r+67lukTEhOhLx10iLZUqes3UTbX5xETVfmPvBScKDq9YirC7GDQKZWnEK84vTjw1cySDQhTg/4gR8vjA6pRH9IgYdJhY4wc/OAyna41H6ixr09j8IsEkKbMlSVXbMl+YBrqF6N0jN4Sd3awq41G467w/wAMmoc2dL/4klj/AKgPcRlJUWmbzhU9khKyVNTMDVQJ5b0NL+RirFgLxDAnLJSU6VJZan6hOUNbmMC8OxKe4+8TBlSEEqALAqRyllAEAlQJZxU9YE4ap5Cip8ykqdtVLClGpq5URHHw1qUtTRcBljETRMU+RJoH5S1vMNG0VIC0lOhp9MRGb7Lo7qTQPQelA99HpWGeH4rfMgpALNcjqoXpvaMjOSbYk4tgO6WrMkAFspAoX01asBYZAJUgsDlNtdKvtGynyUzpRQQApuVV2IsQSH2jOFS0FpqTzA6UdLa2UOo3OsN7aFRlaAsPjO6mAkhxmdm1B9rv1aOlqQpWaoWpmtly7Zd7luoiU8Zlc1G1JGpahsPMjppA6kBClEbmrkgDo/l6w0FdC4KIVmQpWagcUJPQXvX6eLcPh5hIC9rki93PSBkqGYM7dQzUqC/qHtBycScp5RlL8ykuLb+UKxlv3dCFFBU6SCoFIqDsSKM5g3ByRLSijkgq6MSwLaHX0hThsOAlaio5ktlHR9NG/SD8HjUuAWzkNlFASDQOdTCZLRPtDw1WIkLkpWUKWlkzLsbl+ihQ6s8YbBti5WJlYiWgY/DpKQVNzVUoNqamtnzPRy+6w2MmqSSkJTW24F3JdtrRm/tD7OkKRxDDpdYZM9CEkqUkgJCwGclLMf4W2jowv8TN6E0YRKJSZspa5Usc6UkhpBUQlaNFKknMo5STlITo0RxvZwzZswFSR3pBYzClSJ0oCss1BKkGgo6Rs8L+D8RTipSiVUomaE/+4lSmBs6VVD3By9I0CpJIR/xFJDKSeRZQFEEl3LpBfVJqNYp2mMZdmuJqmSBLU6lIUULBICgoaHlDHUEBiCDrAfaZLYlYrZH/AI0xHsv2glYkkZgjFBBExAHMQhTZ06LulQLOxZo7tCvNiFEkEkIci37tMdfgtMj7HPkJYKamXKRkQylS0HqTlFAd2gzBzCRzBiKDyeAcHNMyQgtTIl6CnKnyvBclTDKV0AvQU/XSPPzfcl3f8nWtkHdwQHeho4094qWn8KyFVo9CwYvtQwOsEMVArQ3LdtLixNy8UTJi1B5aEj/PZtmso7xnXQpCvimAeYUywUli6mcOTRq1q7m0dIMxLJCKU7xlAEkiujBn1FYYTsR3QVNWkk+AK6W9HPzhPj8eiavMAqWsp8QUAk6Va8Xq1TKDVyjLBckCYotUfiAAomxDVg44g5Mkp1hNFrUeWmgN1HSlB1hWnigVKIU2XKymY0bqI84IlJSAtJyg8oCuUA1DpFBEpAxP2qC0yVk0SU5RWqnu9rPSMEhPwMfQ+3mJCsOvKlkgpSC+59m2j54m8d2H0kSLWe5iJDaRZKS8E5A1f0jSxAGdt4vCnEXTJoZgQ/18ImiUnYdfreAAVt4HxEti8G5G8oonpoYaBghh3wqbmR8z1BCvkIRPDLgM4hagNgW9T/OCa0JjuPcRxUiUcMWabOQR0SvKpQ6ufoxp+FJASlBH4guoowcU9avGW4flmYokhxKlsLFys5Ut1CSRG0w2FUkMS4yKtdKlKFNqMo06Rw5WloaIfYB1Agvc0qAa69Ir7Qd4EICHlupytIcvRq6BnNaaQVwYhIJJcUAYXLMT0FIvxSBNSQ9DQLABykG4BjnRGzFaOOZ5WVXKsGwFFh9Q9GuKwNNx6rLQVJABT3oJZ9Wp72pBv/pd1ZkzwzWUkU+P09oA75SioKyqUBQu9En5e3wi6oap7EEzETAalKwOUAApBGnR4Hm4JQQmZl5VEpZ6JU5BQrq7nbrEZEkqmHwAdDYEaClaf7w2lY2YiUUIDIynQFnc5ugvDQ3oLRImJBzBkqo561AzC9BaLQ4TlYZbg2vcFvlBGFmzFS1oM0JQEhTEFT2OWupLWeK8HKUqzkioTWvp+sFDsIwM4oPKlDKGv4W1B0NYhNkhRo5LhyDs2mh+cXyJWY+LmzHlb0Zza0QKBmPKaGxGgDt56RIg6QpLEJs9QTru0dKUpWZCacrHMRUkG3S4gUBlGZLCykuzaUcU2v7QQZtRlLBNXIGo6s2sC0ZFHzXsAqZKxisOrKmvMk15kuKEXGld0x9NOFMwGXkygKSEE2GUCYCTtmBSSI+Ucb4ovBcSnTMniNHcBQLHlVUF2sx26x9H4L2vlYtI7h0lwkoLJUktmynRtQRQ8woRHVkVvi5ENiPi/ChMnjEYfKnEy1OJZNcyKLw66OEqdWVfkRQvHY7jXerzkKSVJQ4KSSORIYkUJ6iNBx7hn3gFaCZeKknMhRAbMgBnsSkihDtGAm8alLZWeWl0oJCpZcHIHfKpiXeovHf8PXFJ9jLJsazgJHcSakPKQ7W8KTrcD5QaqWiaghbl2fKQSG1p7gDSFHBph+6yGJpKl0YV5A1femsMDxES3EwBKVEtQkM9NKE3b0jzM+mWXd/ydkV9K/wNcJiOQCpSlxmI2pXYxTPYE5aqU4FQAC1ydYT4hZnKKsPNKZyXLl2mJsUlJoOm0e8NxE4LPeLe7pIFKjw9feMqCg3CTFCjOkBQVYmpofKFOPwiVrZgElTDMQc3VLeZ00hupHPmHUGru9raxXPV3CDyizAtYktq9WgTK2A8PklIKXTR1i1r5WuQPq0U4ZapMwg0TMqGIcFyW8qvEsdOEpEp3cOk0uFBjW1L+8UYmksS6KUg5glNCoEl2O7UfpDKE3bxREhIY882oYUyimtHrSMSF6WjWds5qVYUFKnyTE61ZTp5v4rexOsY+WukduFfQZS3CFnKaReiZmS2n1aKEpchzBHdNrWNWSilMs03e/pFxmnW1LfMxwXSId43rCGyRW/Vv5RBVopEw6Cgj3v1dIYrBZgrBPC1ftGFyGHnf9IoWt6mIy1soGKeqJ2ZpuyCCrvFBypUxI6gJBXT1NugjYLxmVyVF1JQAWNwcrjQ+W4O8Zz7PUcq1JBzIWFeYSE8o6kExp8QlKkqSohlKzhQ/CSU1YahRHm1dRHnZvWap6GmwCnkkhWVqEuGqCwrRy4hlg8KkAakJSLvb6+MZ/s6tfdBOUXci4flqD/qNtg4jUSkJZqVO9Sb/pGCM5XyFWN4HMJGQhQAYB2PkXfN50gNCJfcnOSJgUAC3iLvUUFqND88RRmCUOpQS4As27+H4v0hHxDFTMStICSgFWXUh+rXLPdrRegJvmLC2ULAqXrQUepPR/1h5wyWoyyEzEc9wzE0uDX5QrxUpR7wKrkISADzFhQ5WszK1+MU4PGKDPcMA7OnWghlbhuO4OZWVbAIcApcqKTcEmxqGteLMPOyOUEBJDF2Y+Ia9dLwaicZ8koKm5gyqB2IMQTwpMxLyw4CgxcaDWxFaXhXZN8mBYSUZqirMEsSCHDkvpsDBRwylJL8qnYJKXfyIYWsekUTeHrlTDkISWqxoKEt/CmmsMsPjkzEhzkLB3YFxW1tiCLtDaBt8hTKmLSXQGPhIc0IBoXDWPsIKkoS/wC1D5bM7VFhTTbesWcbkN+0QxBABL1ckMTvFeDlZ5eZT5wd9rBqkvv0iKB1Vk8bhpa0zJMyQkoU4Z3Khv5/KPkXaHszMwE9KpKitExX7NvE4LiWqtT1o/SPq65BvMJSoOUmpI8xGM+0HGzsMvDz0JCpUtRWHAyqXlV4h4g6MzG0dGGcr4RUaXguPX3q5U7lVlSoC4KSGNTVny3jFcW4Dgu+VmzJWWKkjMAFFIzABqDM8a+epK5cuchKkzJcxJQcxIKVlOeWCbpUkuAabWjIdsMZJTjZwUmoIf8A0pj1PhabySq1py7mWTYP4AsjCyilVTJlAi9Epp84Z4XFBZWlLnMAFA69QbUpCbs1MfDyUuysiKPUco9Wg0YXmVXLSxukvfWPN8Qqyz7v+Trh6V/ga4CRlUSQCkEsqjwbMkhWgHUjepJjMJmTCpiSdi1OhYaQfK4wqWByleX95YKOgIpUMIw1G4heLypIaoCQpJV0egYVo0BYhSlLRmVmQKv+FTNerAh6+kWr4kJqD3aFJWKpcWqxY2oNIEkYqpQtLLAclnpsesOgQz4jiEzwAA6gH6UIqGvrTygWagB1AeFJBAeyt9mIPwiqRKyZlIAIeoq5FKCLcXK5D3RJBAJPsbnVxBQ0Y3j0hsCom5mS9A5GahPoIyqECN32ww7YIBmHKQ5rRQ/V/aMIgx24vSZT3LZKqt6wZn318oB1g0xrQiKafXziBVUtSJE3aPJiXqIBoikR6Iikx4owxFCorMTVETASzU/Z1jCjFqTotPxSpLN15jG4nJTU6MfkoD4Aj16R8x4DicmKlKdgohCvJfJ6VLv0j6csjLmOiQlYOhDgv1BJjhzqpWXAK7OzhmJSQALl71zE9OvXzgztBMCpgCcxWB+Fi4oSGDVDgjdzC/swknvE/i5nZqZgBmHQX84ccJ4WiUtk5nAfMQOYtWote3nGFag3TLeH8Rly0S5aXJI5iRUKJFxpWG2HSnMotzfirQU9hRjASZJ71sjIzPmJckqDlqWejGJ49DqJD0ypIZ0r6HXUv9CGZtJivjU1ZxCsiVglOUECpa5ZqiAJeAJISlBKwK6UqdbMXrGhRjBLmlCuZh+zNlFJNRsS7ecS4pxNKVIKVcwJBSQXqGdtQC3xhrqNN7Ge4Zh3mJdqKSCC35gK/WsbGXh8ilZQ2avr5Rj0OtRI5VO9KAm9BZ3Fn3h3J48FpIWHWHZNAKVd/NoHuEk2CY7DKStWdZUo08IYpqQb7uGgFExQW6Hcm1PDsX1/3h6mYic6JyVJUAnNRmKahjV72MKcRKUZYUtBASWDBL0N1fV9obQ4vqH4RaEqQlQ8QbS4LsQ28GongTFgoqC4YA3q99btAGRmXRavEMtDbmB0I3tBcpFQtZLrJFCKapAo1n6RJLoirAqC60d+r/GkJu1fAxPw68MpbL8SFM7KFQTWxqNLw8xmKUSUJcqYB6UajkW3igJypGfMVLIBJsQ9bbDzhJ1K0CfU+S9nuIkyJ2GWs97KWlUlKlEeFVZY8lCx/NTom43PM2fMmEl1nN5AgED2aNJ9o3CUyeISilKUd6UqIS+VzMAzHYl3PkTC6fxnIcipIJQAl2FcoCf0j6P4X9xtLdf6M8j0G3B8akYWUO6JPdSwFUuEpc+lYOViyrxJcU1Y+T30gPgkz+7SCQP3KPk1RubwTMxASc1K0B89hHjeJS86fdnZj9K7IImTc6srUo9SD69GiA7sE1zOCK1Z9QdYoWoioL+v6npEMjB6fy9Pq8YUUH4mfKCUpB5ioOUvQderaQKSxCXKq0c+r0LwMqWx1f5f0j3DkZgFkgHyrFCqh3gsUgMFEpYlgXcaF+kQwYcrCtSTlL5aqpbQD5wOvCAB+YAWU7A0v1/pF/C5eZwoAkh9xufryiOQmLu18sKw00C2VhTar+pePmyDH1DjywpOVuUj/wCtvcmPl0oMI68HpIkizUQY/WBDcQSI3JOMVKXS1YsKfhEVD63gBkY9UmIJMe5nhgVTRWIRNcVwyGy9Ug5EnSz7G/8AWN9wfjffSUqLZigpX1UGCnGhVyKB1zGMngZYVIKSebMlvLfydJHrE+BTzLmGWqj1D2zUb0NPaOfIuJFRN52en5MQlywWnI4Z7uAfOkapXEChSCSMtQrQjQMNSC0fPjPoGvQCtamjHWrD0aNhg+OBeFTNI51chQm+d2ZINxYt1EccoltF6ONzEgyy/eeHMBmarZiAKsPmIYZJKUI70lBNamrlnL2cO7VgPgHDxlC10UoVDmgLH1NIVdqcee+KVBihgANQbEe8JIVKTpDHj+KSvKQtKlIQeZmc5hykC1A/pCuVMWphfNY1r0UR77x2BlpXlSrMoOSpgcwo7uHOWtQ1GJvEpYHdoQHLqKtCD+F7vTrvAh7aHd6b9adIkhDqIAJJDhq2/WIpqCAXH5SPRtgPXSPJU1iMzhjZmI6WofSLBhuJmkeNWZSQ27NoK10McjHkPnOYMMuawrcauT1gdIcGoYNq9/i8X/dkJlkklSi5ZiAA7OpTX2tCEw7ATZiqpSJgsTZQaoc7Gnxhlj0/s3KWUHUoZhRiGLVqXceUL+H8QnqogIAqBY6kAv0OsCfeJqQrNzEhQClKDEgsWA16Q6M6tjGVxZMuUV5QVKf389oWzOLLM9MxVCmgAq1CLa6wvLqDPr1Z21yjaD8DhkZVlaDNy2oXDJJqGdjubtDoqkjI/ahijOmYeYAEqByD8xJIUCx0/pvEeOcElLnrWJnjyqoRdSQo00qTD+bNlcSEqaE5RKrKH4gUke9R8DrGE45Jmd+vMtQNHA0OUR7Xwu5ZGrql/aMclDbs+t8PIzW7sDR2Di8EKkuwKXKbKH4dCCdLxTwaV/dpDUeUk71Y194NMuhqbVbVjr0jzPE/en3Z2Y/QuxVl6MPN/nHOz2iawzs384HVKK3ABBDh7eWsYblkV41Kjb62iOWoNfhp8YGTw+YkkFJfxMdQKR5JmKcuQABY+Lbl3iqXIQ/w88LGVyAmpcUBgjAsA5eqikdNiDtf2EB4XCBKlLCuRQFDXyI3H84nKWaMRlKjRt3tsA4jNoVHmKDKWkh8tAwFCQK7WBj5liEZZi0vQKU3kS4+Yj6mqa8sDXMonzFvMR837QSsuJW1ixHs36R04GZz2BEmCjAssVEFJMdBC1PfoRWqkTB1b6GsVqraAorJjyJ92ekeCWYZJAikVkQV3RgddIEJjnhQT3ctSrDvk+pDgdKOfSLeKYMmWmejxIyv5AXG7N8YpwysuF6hYV5t/RTe8aLhyOUDSvwYD3jnk6dloXYLHiYlKk+LXoaadf1MaPgXECZwSTlQpeZgPCooIIGwzc1m1u743iuF+7TUzZYIlrun8pJdjsNocYPHk5ZiDzJbW51etyNqG8TOOmg1qfWcHLyJAZmDU6Qg47J72eE5ScoDsFZmetRcah9jCzh3HMSsAomA9FgH0cD1eDvvC7qSklTsrNzBiSRSpe3k20cuq0BRp2FzlCUcqUlnBQp1Ztix3ajaGBFTJaFZsxIZ0vcF2yqrUMYJwU0FQKwVXAVUp0/kKiLFdngxVmY6DKCGag5q+sKL1B6C2fPdBWnlAFMpZyQLOHPnf2iKMStZK1Fyoh7Orz8gLxysOEqKdQdah6FvjeILnJTY3vY1H6ExqkIvSxDslJPw8+mjiOkMrMWJyhixpfSt7+sC96CRmSSHsaX8tf5RelZSXTLvQMKGupHRjCoTC5uJVLSAjvAE0VozuzkAVN+kVzRQufIdTqQdf6R6jFTCBnLgkkUrXTR9ngjh+DQZaytA130rY6wWC0B8Dhq8z1VlcbioBFi/UtDSXNmSwpc7IhKUVJoGFWKnYltt4BUgpKghTJVlYM1q0hT9oC1plSJYOVM6alJsXFxejPoYpfU6BoI7H8NMuT3ikqGd1IRqkEktzC+4ozQBx3hUpU9at8p90J6Ro5OJ7zKqy0ioLMHo7PYgn3hHxvHIE5QchggeyEiPQ8BJ+ZJroc+RaCXs25wsks/7Nh/lJTX2hiZRcMoMdD8gf5wu7MLIwkmtMqh694uvl0jXYPhQWgKa9DWvtHH4t1mn3Z143UEZ2bverW6G0VJmNRqAPR7DWmkaLjHBUyyFIejgg1DfoYUqli48W/SMU7NLKDjZhZSQ1rksr3qL6RYvAy54GcZToAQGcm3nSPUykqITl9daaQXK4XnPIltgVF/TR6CnlE3WwAP9kmTzIUpQrQgVd7tQ6xbOmA5MummotEDMKeUOGJ+Bt7/OOwI7xjZj8rCGFlq5fLeuUi2rGMN2sw3MlYrp6aH3HxjeKRU1ahD/AM/lGR7RICsoeigr0q8a4nTIasy0uCWpePf7NayvcfyiX3FX5vhHXaM9jnDREri1GC/i+UccCPzH2EHEh6lJWfKPCuLvuI3UY77knrBaAGzxUlBWoJFz8OsGjBJax94tkyspYADyEHEKhjPwwThljQJI6kmj9Whhwdf7MGjANpWwpqX/AFhYVUq9tf5Rfw5TJCB5DyJjGWqKSHE7DJmIAWxBFQ28Z7EYM4RT1Xh1Gh/Emtj12MaSStk5SKhrxKZMBSyk5nDEUbYxnF8OnIugLg3EUoUkTMq5M0UWT4S9yRYg0sNI1mF4aoKSUucx0egq5JNhHzXFcPXJKlSklUk1KNU9Rq31aNH2S7aZCiXMVnlnwLPjQK8pI2MLJj0uJNtH0eSuWOQeJtGbrFMrHZVZSXejku2ziLpMtKw4Y5hffrub3hPxTBnKqpSkMCW8qCvlHKtyVTPOIlyF0UXFSLUs/UiE5mFayECoIUT+Wutm2gkS1JEtLksddGLHzr830guXhkyxnDBSQWoFOSPCQW5XALR0J6DZCZwgmWFpISk0IPQ3LXF7CKVgJLOygQCC4+qR7NxTAgk1L5d/qjCPJ07MkMGIuaOfPrSBsSQSvwmpBSzbF3I9OsTTMKyXIYak3ajMPW0LUKYHM76Cu+sGyZXdpCiA2h97vYXrvCWoFyJywgpLDuyGfcwH2wPfLwssMShYmrDaVSG31p0gybNYEZgQXLUDMbi0JOH4kz5k9ZNO8CJaiA47pI12zFQ9TFxXMQ54Scyi5ZSUABwGIdQbzcj2EIOOSgJ63FeXT+BMM8AvMuY7sPEAWpUU9yPQRnOLzJvfKysoUYkhyMovHofDl/yPsY5VoVdm1H7rJAFSV+rTFRt8BxD9kAnxWbZtQ8YHs6tsPK35z7TVim9rxoMLiiKuepjj8YrzT/8ATN8foQ6JLMov0eBjISSbvt/OOl4skFz67dQ8Whb+fy6xyGiPBIQmhTW9QX/pAs7MC6T4VFtNentDIuoMX2LetT6PA5SMzEMCTX5n2gGKcQsZlehDVuH+FI7huIZakksVMRs4i7Goyr1D3bYj2/pCdRYsdLfO8aVaAY4viWiQ5za2qIz+Jw9S9WJ9YPVMJDG0DYmYTrb4xUdAoAUBoBFakxcob11iCkxqmJopSAG3e0elMWlOo9HjxxfWKJooUGrHZYtYxUqhgCjxIESA2iSVuWixCBBdAypMkqP0YbYPChIBN3BfyrSB5KKwTLH8WtIlsaRc4zFVfo7RNU4+3T6pFYI3t9CIFf6RIyzEJYglq9fn8oScT4GlXPL5V6gBgqr0axbWHf3g3Z/P57+kTwk1IXmUgL2uG6hrHSGnRL1Bez/arE4aWM6DPkV8BaYg0JDaj+tY1+F7TScZKPczApQqZa+VYo1j4vlSMl91ZMxSTlQ7kVOUqJqKufSLeF8AlqBVMQFVLEhlbuLEFoiSjLUTVGumYlSlBQAJFSmxFg9q+UdPxIVmLrqoscoYhrDq1NbPCObKyJZE5aWDgKZSf+oOB/hMRlY6ezqKVB6B2VQUuBRrV3pC4dCbG05AuNCOXU012pSKia+Gouz/AF6wOriKlAEyuWjElidwwrEp2LUU0AQkg5utbWhVaGi1ZUouWJFw4JHxrHhxakoKaqyk5UsN3187PC9KTuH+hBXdlxR3OmkC0Bg2KxazLUEgZiHzE2LOwGrRfwWSEYWXLWCFtUFvEo5qtuT8BBCMNQm7dN9P6x2JlBaS1DRjfyuPqkW3oFHkhCkZlAtd3GlKe7Qh4n+9VQfh0/hEaMY8lKARVLlQ0VW497bwoxxSpebMKhJ8nSKHqI9H4Y0sjvp/aMsuiMnwqaRLSASA5oD1JhxLxK/zK9zHR0fUeIhHzJaLdnJFukEycYvMOdWv4jBiMbMbxq/1GOjo4ZQjexomzk46Y/7xf+oxM42Zk8a7/mMdHRlwR6FNson42ZmHOrX8R2hNicQrMrmVpqY9jo6sUI9EQ2yg4lX5le5iC56vzH3MdHR0LHDohWyqZOV+Y+5iHfKpU+8dHRXlw6IVs4zSwqb7xy5pe5946OiljheyC2RE07m+8TM07n3jo6B44dEO2VKmFrn3i9E5TCp946OgeOHRCtkkz1fmNtzHCcpxzG25jo6I8uPRDtloxCvzK9zEUT1fmPuY6OheXHogtlsrEK/MfcxavEKbxK9zHR0S4RvZBbISsUvN4le5hjhsUvJ41e53MdHRnOEeiC2AzcUvOedXuesEysUtvEq51O8dHRbhGlohWyaMYuvOr/UdzHfelt41W3PWOjojgj0QWzxWLWx51e5jpmMW6edX+o9I6OhcEeiC2XSMbMfxr1/EdolLxsz869PxGPI6IcI9AtlsvFrzJ51WOp3jK8RxKjNW6leI6neOjo6/AxXG9ORnPY//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8" name="Picture 6" descr="http://t1.gstatic.com/images?q=tbn:ANd9GcQ6K6LmcGTp9XvLDLmRcU9xOxBB8ho2xtm6dYM93KU_Q6N2Xfy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5" y="1628800"/>
            <a:ext cx="8288089" cy="4896544"/>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860032" y="1916832"/>
            <a:ext cx="3707904" cy="4093428"/>
          </a:xfrm>
          <a:prstGeom prst="rect">
            <a:avLst/>
          </a:prstGeom>
        </p:spPr>
        <p:txBody>
          <a:bodyPr wrap="square">
            <a:spAutoFit/>
          </a:bodyPr>
          <a:lstStyle/>
          <a:p>
            <a:pPr algn="ctr"/>
            <a:r>
              <a:rPr lang="es-CO" sz="3200" b="1" dirty="0"/>
              <a:t>El primer día de la semana, María Magdalena fue de mañana, siendo aún oscuro, al sepulcro; y vio quitada la piedra del </a:t>
            </a:r>
            <a:r>
              <a:rPr lang="es-CO" sz="3200" b="1" dirty="0" smtClean="0"/>
              <a:t>sepulcro (Lea Juan 20:1-8)</a:t>
            </a:r>
            <a:r>
              <a:rPr lang="es-CO" dirty="0" smtClean="0"/>
              <a:t>.</a:t>
            </a:r>
            <a:endParaRPr lang="es-CO" dirty="0"/>
          </a:p>
        </p:txBody>
      </p:sp>
      <p:sp>
        <p:nvSpPr>
          <p:cNvPr id="3" name="2 Rectángulo"/>
          <p:cNvSpPr/>
          <p:nvPr/>
        </p:nvSpPr>
        <p:spPr>
          <a:xfrm>
            <a:off x="460375" y="1772816"/>
            <a:ext cx="1951385" cy="4770537"/>
          </a:xfrm>
          <a:prstGeom prst="rect">
            <a:avLst/>
          </a:prstGeom>
          <a:solidFill>
            <a:schemeClr val="accent1">
              <a:lumMod val="20000"/>
              <a:lumOff val="80000"/>
            </a:schemeClr>
          </a:solidFill>
          <a:effectLst>
            <a:glow rad="228600">
              <a:schemeClr val="accent2">
                <a:satMod val="175000"/>
                <a:alpha val="40000"/>
              </a:schemeClr>
            </a:glow>
          </a:effectLst>
          <a:scene3d>
            <a:camera prst="orthographicFront"/>
            <a:lightRig rig="threePt" dir="t"/>
          </a:scene3d>
          <a:sp3d>
            <a:bevelT w="152400" h="50800" prst="softRound"/>
          </a:sp3d>
        </p:spPr>
        <p:txBody>
          <a:bodyPr wrap="square">
            <a:spAutoFit/>
          </a:bodyPr>
          <a:lstStyle/>
          <a:p>
            <a:pPr algn="ctr"/>
            <a:r>
              <a:rPr lang="es-CO" sz="2400" b="1" dirty="0"/>
              <a:t>La Biblia registra que Cristo nació en Belén, </a:t>
            </a:r>
            <a:r>
              <a:rPr lang="es-CO" sz="2400" b="1" dirty="0" smtClean="0"/>
              <a:t>sin </a:t>
            </a:r>
            <a:r>
              <a:rPr lang="es-CO" sz="2400" b="1" dirty="0"/>
              <a:t>dar la fecha de su nacimiento, y murió en Jerusalén en el año 31 de 33.1/2 años. </a:t>
            </a:r>
            <a:r>
              <a:rPr lang="es-CO" sz="2000" b="1" dirty="0" smtClean="0"/>
              <a:t>(Lea Luc.3:23; Dan.9:27, pp).</a:t>
            </a:r>
            <a:endParaRPr lang="es-CO" sz="2000" b="1" dirty="0"/>
          </a:p>
        </p:txBody>
      </p:sp>
    </p:spTree>
    <p:extLst>
      <p:ext uri="{BB962C8B-B14F-4D97-AF65-F5344CB8AC3E}">
        <p14:creationId xmlns:p14="http://schemas.microsoft.com/office/powerpoint/2010/main" val="384305227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4"/>
            <a:ext cx="8229600" cy="2016223"/>
          </a:xfrm>
          <a:solidFill>
            <a:schemeClr val="accent1">
              <a:lumMod val="20000"/>
              <a:lumOff val="80000"/>
            </a:schemeClr>
          </a:solidFill>
          <a:scene3d>
            <a:camera prst="orthographicFront"/>
            <a:lightRig rig="threePt" dir="t"/>
          </a:scene3d>
          <a:sp3d>
            <a:bevelT w="152400" h="50800" prst="softRound"/>
          </a:sp3d>
        </p:spPr>
        <p:txBody>
          <a:bodyPr>
            <a:normAutofit fontScale="77500" lnSpcReduction="20000"/>
          </a:bodyPr>
          <a:lstStyle/>
          <a:p>
            <a:pPr marL="0" indent="0" algn="ctr">
              <a:buNone/>
            </a:pPr>
            <a:r>
              <a:rPr lang="es-CO" dirty="0"/>
              <a:t>Según un estudio del Pew Forum Research Center, el 31% de la población mundial es cristiana: un total de 2.200 millones de personas. </a:t>
            </a:r>
            <a:r>
              <a:rPr lang="es-CO" dirty="0" smtClean="0"/>
              <a:t>Siendo la religión más grande del mundo. </a:t>
            </a:r>
          </a:p>
          <a:p>
            <a:pPr marL="0" indent="0" algn="ctr">
              <a:buNone/>
            </a:pPr>
            <a:r>
              <a:rPr lang="es-CO" dirty="0" smtClean="0"/>
              <a:t>La Biblia registra que nuestro Señor Jesucristo murió, fue sepultado resucitó y ascendió al cielo a la vista de sus discípulos </a:t>
            </a:r>
            <a:r>
              <a:rPr lang="es-CO" b="1" dirty="0" smtClean="0">
                <a:solidFill>
                  <a:srgbClr val="FF0000"/>
                </a:solidFill>
              </a:rPr>
              <a:t>(lea Hechos 1:9).  </a:t>
            </a:r>
            <a:endParaRPr lang="es-CO" b="1"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2547130"/>
            <a:ext cx="2160240"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80" y="2544791"/>
            <a:ext cx="2088232" cy="23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92" y="2564905"/>
            <a:ext cx="2304256" cy="23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5085184"/>
            <a:ext cx="7992888" cy="1384995"/>
          </a:xfrm>
          <a:prstGeom prst="rect">
            <a:avLst/>
          </a:prstGeom>
          <a:solidFill>
            <a:schemeClr val="tx2">
              <a:lumMod val="20000"/>
              <a:lumOff val="80000"/>
            </a:schemeClr>
          </a:solidFill>
          <a:scene3d>
            <a:camera prst="orthographicFront"/>
            <a:lightRig rig="threePt" dir="t"/>
          </a:scene3d>
          <a:sp3d>
            <a:bevelT prst="relaxedInset"/>
          </a:sp3d>
        </p:spPr>
        <p:txBody>
          <a:bodyPr wrap="square">
            <a:spAutoFit/>
          </a:bodyPr>
          <a:lstStyle/>
          <a:p>
            <a:pPr algn="ctr"/>
            <a:r>
              <a:rPr lang="es-CO" sz="2800" b="1" dirty="0">
                <a:solidFill>
                  <a:srgbClr val="FF0000"/>
                </a:solidFill>
              </a:rPr>
              <a:t>(Lea Luc.23: </a:t>
            </a:r>
            <a:r>
              <a:rPr lang="es-CO" sz="2800" b="1" dirty="0" smtClean="0">
                <a:solidFill>
                  <a:srgbClr val="FF0000"/>
                </a:solidFill>
              </a:rPr>
              <a:t>46</a:t>
            </a:r>
            <a:r>
              <a:rPr lang="es-CO" sz="2800" b="1" dirty="0">
                <a:solidFill>
                  <a:srgbClr val="FF0000"/>
                </a:solidFill>
              </a:rPr>
              <a:t>, </a:t>
            </a:r>
            <a:r>
              <a:rPr lang="es-CO" sz="2800" b="1" dirty="0" smtClean="0">
                <a:solidFill>
                  <a:srgbClr val="FF0000"/>
                </a:solidFill>
              </a:rPr>
              <a:t>50-55; </a:t>
            </a:r>
            <a:r>
              <a:rPr lang="es-CO" sz="2800" b="1" dirty="0">
                <a:solidFill>
                  <a:srgbClr val="FF0000"/>
                </a:solidFill>
              </a:rPr>
              <a:t>24:1-3</a:t>
            </a:r>
            <a:r>
              <a:rPr lang="es-CO" sz="2800" b="1" dirty="0" smtClean="0">
                <a:solidFill>
                  <a:srgbClr val="FF0000"/>
                </a:solidFill>
              </a:rPr>
              <a:t>).</a:t>
            </a:r>
          </a:p>
          <a:p>
            <a:pPr algn="ctr"/>
            <a:r>
              <a:rPr lang="es-CO" sz="2800" b="1" dirty="0" smtClean="0">
                <a:solidFill>
                  <a:srgbClr val="FF0000"/>
                </a:solidFill>
              </a:rPr>
              <a:t> </a:t>
            </a:r>
            <a:r>
              <a:rPr lang="es-CO" sz="2800" b="1" dirty="0"/>
              <a:t>Esto nos dice que tanto Mahoma como Buda están </a:t>
            </a:r>
            <a:r>
              <a:rPr lang="es-CO" sz="2800" b="1" dirty="0" smtClean="0"/>
              <a:t>muertos. Pues no hay registro de su resurrección.</a:t>
            </a:r>
            <a:endParaRPr lang="es-CO" sz="2800" b="1" dirty="0"/>
          </a:p>
        </p:txBody>
      </p:sp>
    </p:spTree>
    <p:extLst>
      <p:ext uri="{BB962C8B-B14F-4D97-AF65-F5344CB8AC3E}">
        <p14:creationId xmlns:p14="http://schemas.microsoft.com/office/powerpoint/2010/main" val="151539645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fade">
                                      <p:cBhvr>
                                        <p:cTn id="12" dur="1000"/>
                                        <p:tgtEl>
                                          <p:spTgt spid="2051"/>
                                        </p:tgtEl>
                                      </p:cBhvr>
                                    </p:animEffect>
                                    <p:anim calcmode="lin" valueType="num">
                                      <p:cBhvr>
                                        <p:cTn id="13" dur="1000" fill="hold"/>
                                        <p:tgtEl>
                                          <p:spTgt spid="2051"/>
                                        </p:tgtEl>
                                        <p:attrNameLst>
                                          <p:attrName>ppt_x</p:attrName>
                                        </p:attrNameLst>
                                      </p:cBhvr>
                                      <p:tavLst>
                                        <p:tav tm="0">
                                          <p:val>
                                            <p:strVal val="#ppt_x"/>
                                          </p:val>
                                        </p:tav>
                                        <p:tav tm="100000">
                                          <p:val>
                                            <p:strVal val="#ppt_x"/>
                                          </p:val>
                                        </p:tav>
                                      </p:tavLst>
                                    </p:anim>
                                    <p:anim calcmode="lin" valueType="num">
                                      <p:cBhvr>
                                        <p:cTn id="14" dur="1000" fill="hold"/>
                                        <p:tgtEl>
                                          <p:spTgt spid="2051"/>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fade">
                                      <p:cBhvr>
                                        <p:cTn id="17" dur="1000"/>
                                        <p:tgtEl>
                                          <p:spTgt spid="2052"/>
                                        </p:tgtEl>
                                      </p:cBhvr>
                                    </p:animEffect>
                                    <p:anim calcmode="lin" valueType="num">
                                      <p:cBhvr>
                                        <p:cTn id="18" dur="1000" fill="hold"/>
                                        <p:tgtEl>
                                          <p:spTgt spid="2052"/>
                                        </p:tgtEl>
                                        <p:attrNameLst>
                                          <p:attrName>ppt_x</p:attrName>
                                        </p:attrNameLst>
                                      </p:cBhvr>
                                      <p:tavLst>
                                        <p:tav tm="0">
                                          <p:val>
                                            <p:strVal val="#ppt_x"/>
                                          </p:val>
                                        </p:tav>
                                        <p:tav tm="100000">
                                          <p:val>
                                            <p:strVal val="#ppt_x"/>
                                          </p:val>
                                        </p:tav>
                                      </p:tavLst>
                                    </p:anim>
                                    <p:anim calcmode="lin" valueType="num">
                                      <p:cBhvr>
                                        <p:cTn id="19" dur="1000" fill="hold"/>
                                        <p:tgtEl>
                                          <p:spTgt spid="205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40000"/>
              <a:lumOff val="60000"/>
            </a:schemeClr>
          </a:solidFill>
          <a:effectLst>
            <a:glow rad="228600">
              <a:schemeClr val="accent1">
                <a:satMod val="175000"/>
                <a:alpha val="40000"/>
              </a:schemeClr>
            </a:glow>
          </a:effectLst>
          <a:scene3d>
            <a:camera prst="orthographicFront"/>
            <a:lightRig rig="threePt" dir="t"/>
          </a:scene3d>
          <a:sp3d>
            <a:bevelT w="152400" h="50800" prst="softRound"/>
          </a:sp3d>
        </p:spPr>
        <p:txBody>
          <a:bodyPr>
            <a:normAutofit fontScale="90000"/>
          </a:bodyPr>
          <a:lstStyle/>
          <a:p>
            <a:r>
              <a:rPr lang="es-CO" sz="3600" b="1" dirty="0" smtClean="0"/>
              <a:t>LA PREGUNTA ES ¿EN QUIEN APOYARNOS?</a:t>
            </a:r>
            <a:endParaRPr lang="es-CO" sz="3600" b="1" dirty="0"/>
          </a:p>
        </p:txBody>
      </p:sp>
      <p:sp>
        <p:nvSpPr>
          <p:cNvPr id="3" name="2 Marcador de contenido"/>
          <p:cNvSpPr>
            <a:spLocks noGrp="1"/>
          </p:cNvSpPr>
          <p:nvPr>
            <p:ph idx="1"/>
          </p:nvPr>
        </p:nvSpPr>
        <p:spPr>
          <a:xfrm>
            <a:off x="457200" y="1600200"/>
            <a:ext cx="8229600" cy="4853136"/>
          </a:xfrm>
          <a:solidFill>
            <a:schemeClr val="accent3">
              <a:lumMod val="40000"/>
              <a:lumOff val="60000"/>
            </a:schemeClr>
          </a:solidFill>
          <a:scene3d>
            <a:camera prst="orthographicFront"/>
            <a:lightRig rig="threePt" dir="t"/>
          </a:scene3d>
          <a:sp3d>
            <a:bevelT prst="relaxedInset"/>
          </a:sp3d>
        </p:spPr>
        <p:txBody>
          <a:bodyPr/>
          <a:lstStyle/>
          <a:p>
            <a:pPr marL="0" indent="0" algn="ctr">
              <a:buNone/>
            </a:pPr>
            <a:r>
              <a:rPr lang="es-CO" dirty="0" smtClean="0"/>
              <a:t>Apóyate solamente en Cristo, quien esta vivo en los cielos </a:t>
            </a:r>
            <a:r>
              <a:rPr lang="es-CO" b="1" dirty="0" smtClean="0">
                <a:solidFill>
                  <a:srgbClr val="FF0000"/>
                </a:solidFill>
              </a:rPr>
              <a:t>(lea Hechos 7:55). </a:t>
            </a:r>
          </a:p>
          <a:p>
            <a:pPr marL="0" indent="0" algn="ctr">
              <a:buNone/>
            </a:pPr>
            <a:endParaRPr lang="es-CO" dirty="0" smtClean="0"/>
          </a:p>
          <a:p>
            <a:pPr marL="0" indent="0" algn="ctr">
              <a:buNone/>
            </a:pPr>
            <a:r>
              <a:rPr lang="es-CO" dirty="0" smtClean="0"/>
              <a:t>Todos esos millones de personas, Hinduistas, budistas y musulmanes hacen sus peregrinaciones para visitar las tumbas bacías de Buda y Mahoma, pero nosotros sabemos que nuestro Salvador está vivo en el cielo como dijo Esteban, al lado de Su Padre.  </a:t>
            </a:r>
            <a:endParaRPr lang="es-CO" dirty="0"/>
          </a:p>
        </p:txBody>
      </p:sp>
    </p:spTree>
    <p:extLst>
      <p:ext uri="{BB962C8B-B14F-4D97-AF65-F5344CB8AC3E}">
        <p14:creationId xmlns:p14="http://schemas.microsoft.com/office/powerpoint/2010/main" val="238554129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bg2">
              <a:lumMod val="90000"/>
            </a:schemeClr>
          </a:solidFill>
          <a:scene3d>
            <a:camera prst="orthographicFront"/>
            <a:lightRig rig="threePt" dir="t"/>
          </a:scene3d>
          <a:sp3d>
            <a:bevelT w="152400" h="50800" prst="softRound"/>
          </a:sp3d>
        </p:spPr>
        <p:txBody>
          <a:bodyPr>
            <a:normAutofit lnSpcReduction="10000"/>
          </a:bodyPr>
          <a:lstStyle/>
          <a:p>
            <a:pPr marL="0" indent="0">
              <a:buNone/>
            </a:pPr>
            <a:r>
              <a:rPr lang="es-CO" dirty="0" smtClean="0"/>
              <a:t>Apóyate solamente en Dios como lo hizo David: </a:t>
            </a:r>
            <a:r>
              <a:rPr lang="es-CO" b="1" dirty="0" smtClean="0">
                <a:solidFill>
                  <a:srgbClr val="FF0000"/>
                </a:solidFill>
              </a:rPr>
              <a:t>Salmo 40:1-4</a:t>
            </a:r>
            <a:r>
              <a:rPr lang="es-CO" dirty="0" smtClean="0"/>
              <a:t>, dice: </a:t>
            </a:r>
            <a:r>
              <a:rPr lang="es-CO" b="1" baseline="30000" dirty="0" smtClean="0"/>
              <a:t> «</a:t>
            </a:r>
            <a:r>
              <a:rPr lang="es-CO" i="1" dirty="0" smtClean="0"/>
              <a:t>Pacientemente </a:t>
            </a:r>
            <a:r>
              <a:rPr lang="es-CO" i="1" dirty="0"/>
              <a:t>esperé a Jehová</a:t>
            </a:r>
            <a:r>
              <a:rPr lang="es-CO" i="1" dirty="0" smtClean="0"/>
              <a:t>, </a:t>
            </a:r>
            <a:r>
              <a:rPr lang="es-CO" i="1" dirty="0"/>
              <a:t>Y se inclinó a mí, y oyó mi clamor</a:t>
            </a:r>
            <a:r>
              <a:rPr lang="es-CO" i="1" dirty="0" smtClean="0"/>
              <a:t>.</a:t>
            </a:r>
            <a:endParaRPr lang="es-CO" dirty="0"/>
          </a:p>
          <a:p>
            <a:pPr marL="400050" lvl="1" indent="0" algn="ctr">
              <a:buNone/>
            </a:pPr>
            <a:endParaRPr lang="es-CO" b="1" baseline="30000" dirty="0" smtClean="0"/>
          </a:p>
          <a:p>
            <a:pPr marL="400050" lvl="1" indent="0" algn="ctr">
              <a:buNone/>
            </a:pPr>
            <a:r>
              <a:rPr lang="es-CO" b="1" baseline="30000" dirty="0" smtClean="0"/>
              <a:t>2 </a:t>
            </a:r>
            <a:r>
              <a:rPr lang="es-CO" i="1" dirty="0"/>
              <a:t>Y me hizo sacar del pozo de la desesperación, del lodo cenagoso; </a:t>
            </a:r>
            <a:r>
              <a:rPr lang="es-CO" i="1" dirty="0" smtClean="0"/>
              <a:t> </a:t>
            </a:r>
            <a:r>
              <a:rPr lang="es-CO" i="1" dirty="0"/>
              <a:t>Puso mis pies sobre peña, y enderezó mis </a:t>
            </a:r>
            <a:r>
              <a:rPr lang="es-CO" i="1" dirty="0" smtClean="0"/>
              <a:t>pasos.</a:t>
            </a:r>
            <a:r>
              <a:rPr lang="es-CO" b="1" baseline="30000" dirty="0" smtClean="0"/>
              <a:t>3 </a:t>
            </a:r>
            <a:r>
              <a:rPr lang="es-CO" i="1" dirty="0"/>
              <a:t>Puso luego en mi boca cántico nuevo, alabanza a nuestro Dios. </a:t>
            </a:r>
            <a:r>
              <a:rPr lang="es-CO" i="1" dirty="0" smtClean="0"/>
              <a:t> </a:t>
            </a:r>
            <a:r>
              <a:rPr lang="es-CO" i="1" dirty="0"/>
              <a:t>Verán esto muchos, y temerán, </a:t>
            </a:r>
            <a:r>
              <a:rPr lang="es-CO" i="1" dirty="0" smtClean="0"/>
              <a:t>Y </a:t>
            </a:r>
            <a:r>
              <a:rPr lang="es-CO" i="1" dirty="0"/>
              <a:t>confiarán en Jehová.</a:t>
            </a:r>
            <a:r>
              <a:rPr lang="es-CO" dirty="0"/>
              <a:t> </a:t>
            </a:r>
            <a:r>
              <a:rPr lang="es-CO" b="1" baseline="30000" dirty="0" smtClean="0"/>
              <a:t>4 </a:t>
            </a:r>
            <a:r>
              <a:rPr lang="es-CO" i="1" dirty="0"/>
              <a:t>Bienaventurado el hombre que puso en Jehová su </a:t>
            </a:r>
            <a:r>
              <a:rPr lang="es-CO" i="1" dirty="0" smtClean="0"/>
              <a:t>confianza…».</a:t>
            </a:r>
          </a:p>
          <a:p>
            <a:pPr marL="400050" lvl="1" indent="0" algn="ctr">
              <a:buNone/>
            </a:pPr>
            <a:endParaRPr lang="es-CO" i="1" dirty="0"/>
          </a:p>
          <a:p>
            <a:pPr marL="400050" lvl="1" indent="0" algn="ctr">
              <a:buNone/>
            </a:pPr>
            <a:r>
              <a:rPr lang="es-CO" sz="3200" b="1" i="1" dirty="0" smtClean="0"/>
              <a:t>Mi consejo es que te apoyes en Dios, no te desconectes de Él, no lo pierdas de vista.</a:t>
            </a:r>
            <a:endParaRPr lang="es-CO" sz="3200" b="1" dirty="0"/>
          </a:p>
        </p:txBody>
      </p:sp>
    </p:spTree>
    <p:extLst>
      <p:ext uri="{BB962C8B-B14F-4D97-AF65-F5344CB8AC3E}">
        <p14:creationId xmlns:p14="http://schemas.microsoft.com/office/powerpoint/2010/main" val="1347478677"/>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2664296"/>
          </a:xfrm>
          <a:solidFill>
            <a:schemeClr val="bg2">
              <a:lumMod val="90000"/>
            </a:schemeClr>
          </a:solidFill>
          <a:scene3d>
            <a:camera prst="orthographicFront"/>
            <a:lightRig rig="threePt" dir="t"/>
          </a:scene3d>
          <a:sp3d>
            <a:bevelT w="152400" h="50800" prst="softRound"/>
          </a:sp3d>
        </p:spPr>
        <p:txBody>
          <a:bodyPr/>
          <a:lstStyle/>
          <a:p>
            <a:pPr marL="0" indent="0" algn="ctr">
              <a:buNone/>
            </a:pPr>
            <a:r>
              <a:rPr lang="es-CO" dirty="0"/>
              <a:t>Lo que voy a decir, aquí no es para que piensen que </a:t>
            </a:r>
            <a:r>
              <a:rPr lang="es-CO" dirty="0" smtClean="0"/>
              <a:t>estoy </a:t>
            </a:r>
            <a:r>
              <a:rPr lang="es-CO" dirty="0"/>
              <a:t>en contra de los lideres de la iglesia, no, pero no pongas tu mirada en ellos porque son solo seres humanos sujetos a fallas, porque el día que ellos fallen, tu te puedes desanimar. </a:t>
            </a:r>
            <a:endParaRPr lang="es-CO" dirty="0" smtClean="0"/>
          </a:p>
        </p:txBody>
      </p:sp>
      <p:sp>
        <p:nvSpPr>
          <p:cNvPr id="4" name="3 Rectángulo"/>
          <p:cNvSpPr/>
          <p:nvPr/>
        </p:nvSpPr>
        <p:spPr>
          <a:xfrm>
            <a:off x="903755" y="3946120"/>
            <a:ext cx="4572000" cy="2062103"/>
          </a:xfrm>
          <a:prstGeom prst="rect">
            <a:avLst/>
          </a:prstGeom>
          <a:solidFill>
            <a:schemeClr val="bg2">
              <a:lumMod val="90000"/>
            </a:schemeClr>
          </a:solidFill>
          <a:scene3d>
            <a:camera prst="orthographicFront"/>
            <a:lightRig rig="threePt" dir="t"/>
          </a:scene3d>
          <a:sp3d>
            <a:bevelT w="152400" h="50800" prst="softRound"/>
          </a:sp3d>
        </p:spPr>
        <p:txBody>
          <a:bodyPr>
            <a:spAutoFit/>
          </a:bodyPr>
          <a:lstStyle/>
          <a:p>
            <a:pPr algn="ctr"/>
            <a:r>
              <a:rPr lang="es-CO" sz="3200" dirty="0"/>
              <a:t>Ellos están luchando como lo hacemos tu y yo por hacer la voluntad de Dios. </a:t>
            </a:r>
            <a:r>
              <a:rPr lang="es-CO" sz="3200" u="sng" dirty="0"/>
              <a:t>Apóyate en Cristo Jesús.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3789040"/>
            <a:ext cx="2652886"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769630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wipe(down)">
                                      <p:cBhvr>
                                        <p:cTn id="10"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548680"/>
            <a:ext cx="8229600" cy="2952328"/>
          </a:xfrm>
          <a:solidFill>
            <a:schemeClr val="accent3">
              <a:lumMod val="60000"/>
              <a:lumOff val="40000"/>
            </a:schemeClr>
          </a:solidFill>
          <a:scene3d>
            <a:camera prst="orthographicFront"/>
            <a:lightRig rig="threePt" dir="t"/>
          </a:scene3d>
          <a:sp3d>
            <a:bevelT prst="relaxedInset"/>
          </a:sp3d>
        </p:spPr>
        <p:txBody>
          <a:bodyPr>
            <a:normAutofit lnSpcReduction="10000"/>
          </a:bodyPr>
          <a:lstStyle/>
          <a:p>
            <a:pPr marL="0" indent="0">
              <a:buNone/>
            </a:pPr>
            <a:r>
              <a:rPr lang="es-CO" b="1" dirty="0" smtClean="0">
                <a:solidFill>
                  <a:srgbClr val="FF0000"/>
                </a:solidFill>
              </a:rPr>
              <a:t>Juan 20:19-21</a:t>
            </a:r>
            <a:r>
              <a:rPr lang="es-CO" dirty="0" smtClean="0"/>
              <a:t>, dice: </a:t>
            </a:r>
            <a:r>
              <a:rPr lang="es-CO" dirty="0"/>
              <a:t>Cuando llegó la noche de aquel mismo día, el primero de la semana, estando las puertas cerradas en el lugar donde los discípulos estaban reunidos por miedo de los judíos, vino Jesús, y puesto en medio, les dijo: </a:t>
            </a:r>
            <a:r>
              <a:rPr lang="es-CO" b="1" dirty="0"/>
              <a:t>Paz a vosotros</a:t>
            </a:r>
            <a:r>
              <a:rPr lang="es-CO" dirty="0" smtClean="0"/>
              <a:t>.</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3957638"/>
            <a:ext cx="1979662"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11560" y="3957638"/>
            <a:ext cx="6192688" cy="2308324"/>
          </a:xfrm>
          <a:prstGeom prst="rect">
            <a:avLst/>
          </a:prstGeom>
          <a:solidFill>
            <a:schemeClr val="accent4">
              <a:lumMod val="40000"/>
              <a:lumOff val="60000"/>
            </a:schemeClr>
          </a:solidFill>
          <a:scene3d>
            <a:camera prst="orthographicFront"/>
            <a:lightRig rig="threePt" dir="t"/>
          </a:scene3d>
          <a:sp3d>
            <a:bevelT prst="relaxedInset"/>
          </a:sp3d>
        </p:spPr>
        <p:txBody>
          <a:bodyPr wrap="square">
            <a:spAutoFit/>
          </a:bodyPr>
          <a:lstStyle/>
          <a:p>
            <a:r>
              <a:rPr lang="es-CO" sz="2400" dirty="0"/>
              <a:t>20 Y cuando les hubo dicho esto, les mostró las manos y el costado. Y los discípulos se regocijaron viendo al Señor.</a:t>
            </a:r>
          </a:p>
          <a:p>
            <a:r>
              <a:rPr lang="es-CO" sz="2400" dirty="0"/>
              <a:t>21 Entonces Jesús les dijo otra vez: </a:t>
            </a:r>
            <a:r>
              <a:rPr lang="es-CO" sz="2400" b="1" dirty="0"/>
              <a:t>Paz a vosotros</a:t>
            </a:r>
            <a:r>
              <a:rPr lang="es-CO" sz="2400" dirty="0"/>
              <a:t>. Como me envió el Padre, así también yo os envío.</a:t>
            </a:r>
          </a:p>
        </p:txBody>
      </p:sp>
    </p:spTree>
    <p:extLst>
      <p:ext uri="{BB962C8B-B14F-4D97-AF65-F5344CB8AC3E}">
        <p14:creationId xmlns:p14="http://schemas.microsoft.com/office/powerpoint/2010/main" val="2738282174"/>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2"/>
            <a:ext cx="8229600" cy="5832648"/>
          </a:xfrm>
          <a:solidFill>
            <a:schemeClr val="accent4">
              <a:lumMod val="40000"/>
              <a:lumOff val="60000"/>
            </a:schemeClr>
          </a:solidFill>
          <a:scene3d>
            <a:camera prst="orthographicFront"/>
            <a:lightRig rig="threePt" dir="t"/>
          </a:scene3d>
          <a:sp3d>
            <a:bevelT w="152400" h="50800" prst="softRound"/>
          </a:sp3d>
        </p:spPr>
        <p:txBody>
          <a:bodyPr>
            <a:normAutofit fontScale="85000" lnSpcReduction="10000"/>
          </a:bodyPr>
          <a:lstStyle/>
          <a:p>
            <a:pPr marL="0" indent="0">
              <a:buNone/>
            </a:pPr>
            <a:r>
              <a:rPr lang="es-CO" sz="4200" b="1" dirty="0" smtClean="0"/>
              <a:t>Analicemos detenidamente estos tres versículos: </a:t>
            </a:r>
          </a:p>
          <a:p>
            <a:endParaRPr lang="es-CO" dirty="0" smtClean="0"/>
          </a:p>
          <a:p>
            <a:r>
              <a:rPr lang="es-CO" sz="3900" b="1" dirty="0" smtClean="0">
                <a:solidFill>
                  <a:srgbClr val="FF0000"/>
                </a:solidFill>
              </a:rPr>
              <a:t>1). </a:t>
            </a:r>
            <a:r>
              <a:rPr lang="es-CO" dirty="0" smtClean="0"/>
              <a:t>«</a:t>
            </a:r>
            <a:r>
              <a:rPr lang="es-CO" b="1" u="sng" dirty="0" smtClean="0"/>
              <a:t>Aquél mismo día</a:t>
            </a:r>
            <a:r>
              <a:rPr lang="es-CO" dirty="0" smtClean="0"/>
              <a:t>»; ¿A cual día se refiere? Sin duda que hace referencia al mismo día que ellos fueron a la tumba y no lo encontraron allí porque había resucitado, cosa que no ha sucedido non Mahoma ni con Buda.</a:t>
            </a:r>
          </a:p>
          <a:p>
            <a:endParaRPr lang="es-CO" dirty="0"/>
          </a:p>
          <a:p>
            <a:r>
              <a:rPr lang="es-CO" sz="3800" b="1" dirty="0" smtClean="0">
                <a:solidFill>
                  <a:srgbClr val="FF0000"/>
                </a:solidFill>
              </a:rPr>
              <a:t>2). </a:t>
            </a:r>
            <a:r>
              <a:rPr lang="es-CO" dirty="0" smtClean="0"/>
              <a:t>«</a:t>
            </a:r>
            <a:r>
              <a:rPr lang="es-CO" b="1" u="sng" dirty="0" smtClean="0"/>
              <a:t>Los discípulos estaban juntos</a:t>
            </a:r>
            <a:r>
              <a:rPr lang="es-CO" dirty="0" smtClean="0"/>
              <a:t>». Es interesante notar que la muerte de Jesús los había acercado los unos a los otros, ya no discutían cual de ellos sería más importante, lo cual era una señal de conversión. </a:t>
            </a:r>
            <a:endParaRPr lang="es-CO" dirty="0"/>
          </a:p>
        </p:txBody>
      </p:sp>
    </p:spTree>
    <p:extLst>
      <p:ext uri="{BB962C8B-B14F-4D97-AF65-F5344CB8AC3E}">
        <p14:creationId xmlns:p14="http://schemas.microsoft.com/office/powerpoint/2010/main" val="299913631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barn(inVertical)">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1">
              <a:lumMod val="75000"/>
            </a:schemeClr>
          </a:solidFill>
          <a:scene3d>
            <a:camera prst="orthographicFront"/>
            <a:lightRig rig="threePt" dir="t"/>
          </a:scene3d>
          <a:sp3d>
            <a:bevelT prst="relaxedInset"/>
          </a:sp3d>
        </p:spPr>
        <p:txBody>
          <a:bodyPr>
            <a:normAutofit/>
          </a:bodyPr>
          <a:lstStyle/>
          <a:p>
            <a:r>
              <a:rPr lang="es-CO" sz="3900" b="1" dirty="0" smtClean="0">
                <a:solidFill>
                  <a:srgbClr val="FF0000"/>
                </a:solidFill>
              </a:rPr>
              <a:t>3). </a:t>
            </a:r>
            <a:r>
              <a:rPr lang="es-CO" sz="2800" b="1" u="sng" dirty="0" smtClean="0"/>
              <a:t>Ellos no estaban reunidos celebrando la resurrección de Jesús por cuanto </a:t>
            </a:r>
            <a:r>
              <a:rPr lang="es-CO" sz="2800" b="1" u="sng" dirty="0" smtClean="0">
                <a:solidFill>
                  <a:srgbClr val="FF0000"/>
                </a:solidFill>
              </a:rPr>
              <a:t>(Marcos 16:11, 13 y Luc.24:11)</a:t>
            </a:r>
            <a:r>
              <a:rPr lang="es-CO" sz="2800" b="1" u="sng" dirty="0" smtClean="0"/>
              <a:t>, dice que no habían creído que Él hubiese resucitado</a:t>
            </a:r>
            <a:r>
              <a:rPr lang="es-CO" sz="2800" dirty="0" smtClean="0"/>
              <a:t>. Estaban reunidos por «</a:t>
            </a:r>
            <a:r>
              <a:rPr lang="es-CO" sz="2800" dirty="0" smtClean="0">
                <a:latin typeface="Agency FB" pitchFamily="34" charset="0"/>
              </a:rPr>
              <a:t>miedo a los judíos</a:t>
            </a:r>
            <a:r>
              <a:rPr lang="es-CO" sz="2800" dirty="0" smtClean="0"/>
              <a:t>», miedo a que también fuesen ejecutados como lo intentaron hacer con pedro </a:t>
            </a:r>
            <a:r>
              <a:rPr lang="es-CO" sz="2800" dirty="0" smtClean="0">
                <a:solidFill>
                  <a:srgbClr val="FF0000"/>
                </a:solidFill>
              </a:rPr>
              <a:t>(lea Mat.26:69-74).</a:t>
            </a:r>
          </a:p>
          <a:p>
            <a:endParaRPr lang="es-CO" dirty="0" smtClean="0"/>
          </a:p>
          <a:p>
            <a:pPr marL="457200" lvl="1" indent="0">
              <a:buNone/>
            </a:pPr>
            <a:r>
              <a:rPr lang="es-CO" sz="3500" b="1" dirty="0" smtClean="0">
                <a:solidFill>
                  <a:srgbClr val="FF0000"/>
                </a:solidFill>
              </a:rPr>
              <a:t>4). </a:t>
            </a:r>
            <a:r>
              <a:rPr lang="es-CO" b="1" u="sng" dirty="0" smtClean="0"/>
              <a:t>En esta ocasión Jesús hizo algo extraordinario</a:t>
            </a:r>
            <a:r>
              <a:rPr lang="es-CO" dirty="0" smtClean="0"/>
              <a:t>: Estando «</a:t>
            </a:r>
            <a:r>
              <a:rPr lang="es-CO" dirty="0" smtClean="0">
                <a:latin typeface="Agency FB" pitchFamily="34" charset="0"/>
              </a:rPr>
              <a:t>las puertas cerradas</a:t>
            </a:r>
            <a:r>
              <a:rPr lang="es-CO" dirty="0" smtClean="0"/>
              <a:t>», sin que nadie le abriese, se presentó en medio de ellos, ¿Cómo lo hizo? ¡Yo no se!</a:t>
            </a:r>
            <a:endParaRPr lang="es-CO" dirty="0"/>
          </a:p>
        </p:txBody>
      </p:sp>
    </p:spTree>
    <p:extLst>
      <p:ext uri="{BB962C8B-B14F-4D97-AF65-F5344CB8AC3E}">
        <p14:creationId xmlns:p14="http://schemas.microsoft.com/office/powerpoint/2010/main" val="202152635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chemeClr val="accent4">
              <a:lumMod val="40000"/>
              <a:lumOff val="60000"/>
            </a:schemeClr>
          </a:solidFill>
          <a:scene3d>
            <a:camera prst="orthographicFront"/>
            <a:lightRig rig="threePt" dir="t"/>
          </a:scene3d>
          <a:sp3d>
            <a:bevelT prst="angle"/>
          </a:sp3d>
        </p:spPr>
        <p:txBody>
          <a:bodyPr>
            <a:normAutofit/>
          </a:bodyPr>
          <a:lstStyle/>
          <a:p>
            <a:endParaRPr lang="es-CO" sz="4000" b="1" dirty="0" smtClean="0">
              <a:solidFill>
                <a:srgbClr val="FF0000"/>
              </a:solidFill>
            </a:endParaRPr>
          </a:p>
          <a:p>
            <a:r>
              <a:rPr lang="es-CO" sz="4000" b="1" dirty="0" smtClean="0">
                <a:solidFill>
                  <a:srgbClr val="FF0000"/>
                </a:solidFill>
              </a:rPr>
              <a:t>5). </a:t>
            </a:r>
            <a:r>
              <a:rPr lang="es-CO" b="1" u="sng" dirty="0" smtClean="0"/>
              <a:t>Jesús se dirige a sus discípulos con las palabras</a:t>
            </a:r>
            <a:r>
              <a:rPr lang="es-CO" dirty="0" smtClean="0"/>
              <a:t>: «</a:t>
            </a:r>
            <a:r>
              <a:rPr lang="es-CO" dirty="0" smtClean="0">
                <a:latin typeface="Agency FB" pitchFamily="34" charset="0"/>
              </a:rPr>
              <a:t>Paz a vosotros</a:t>
            </a:r>
            <a:r>
              <a:rPr lang="es-CO" dirty="0" smtClean="0"/>
              <a:t>», con el fin de infundirles paz y tranquilidad, en esta ocasión en que se encontraban profundamente estresados, y llenos de temor. </a:t>
            </a:r>
          </a:p>
          <a:p>
            <a:endParaRPr lang="es-CO" dirty="0"/>
          </a:p>
          <a:p>
            <a:pPr marL="800100" lvl="2" indent="0">
              <a:buNone/>
            </a:pPr>
            <a:r>
              <a:rPr lang="es-CO" sz="2800" dirty="0" smtClean="0"/>
              <a:t>Las estadísticas demuestran que la mayor causa de mortalidad en el mundo no son las enfermedades como el cáncer o el sida sino el estrés.</a:t>
            </a:r>
            <a:endParaRPr lang="es-CO" sz="2800" dirty="0"/>
          </a:p>
        </p:txBody>
      </p:sp>
    </p:spTree>
    <p:extLst>
      <p:ext uri="{BB962C8B-B14F-4D97-AF65-F5344CB8AC3E}">
        <p14:creationId xmlns:p14="http://schemas.microsoft.com/office/powerpoint/2010/main" val="1184470099"/>
      </p:ext>
    </p:extLst>
  </p:cSld>
  <p:clrMapOvr>
    <a:masterClrMapping/>
  </p:clrMapOvr>
  <p:transition spd="slow">
    <p:cov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5">
              <a:lumMod val="20000"/>
              <a:lumOff val="80000"/>
            </a:schemeClr>
          </a:solidFill>
          <a:scene3d>
            <a:camera prst="orthographicFront"/>
            <a:lightRig rig="threePt" dir="t"/>
          </a:scene3d>
          <a:sp3d>
            <a:bevelT prst="angle"/>
          </a:sp3d>
        </p:spPr>
        <p:txBody>
          <a:bodyPr>
            <a:normAutofit fontScale="85000" lnSpcReduction="20000"/>
          </a:bodyPr>
          <a:lstStyle/>
          <a:p>
            <a:r>
              <a:rPr lang="es-CO" sz="3900" b="1" dirty="0" smtClean="0">
                <a:solidFill>
                  <a:srgbClr val="FF0000"/>
                </a:solidFill>
              </a:rPr>
              <a:t>6). </a:t>
            </a:r>
            <a:r>
              <a:rPr lang="es-CO" b="1" u="sng" dirty="0" smtClean="0"/>
              <a:t>Con el fin de darles la seguridad de que realmente Él era</a:t>
            </a:r>
            <a:r>
              <a:rPr lang="es-CO" dirty="0" smtClean="0"/>
              <a:t>, «</a:t>
            </a:r>
            <a:r>
              <a:rPr lang="es-CO" dirty="0" smtClean="0">
                <a:latin typeface="Agency FB" pitchFamily="34" charset="0"/>
              </a:rPr>
              <a:t>Les mostró las manos y el costado</a:t>
            </a:r>
            <a:r>
              <a:rPr lang="es-CO" dirty="0" smtClean="0"/>
              <a:t>» donde estaban las señales de los clavos. Y el texto dice: «</a:t>
            </a:r>
            <a:r>
              <a:rPr lang="es-CO" dirty="0" smtClean="0">
                <a:latin typeface="Agency FB" pitchFamily="34" charset="0"/>
              </a:rPr>
              <a:t>Y los discípulos se alegraron de ver al Señor</a:t>
            </a:r>
            <a:r>
              <a:rPr lang="es-CO" dirty="0" smtClean="0"/>
              <a:t>».</a:t>
            </a:r>
          </a:p>
          <a:p>
            <a:endParaRPr lang="es-CO" dirty="0" smtClean="0"/>
          </a:p>
          <a:p>
            <a:r>
              <a:rPr lang="es-CO" sz="3800" b="1" dirty="0" smtClean="0">
                <a:solidFill>
                  <a:srgbClr val="FF0000"/>
                </a:solidFill>
              </a:rPr>
              <a:t>7). </a:t>
            </a:r>
            <a:r>
              <a:rPr lang="es-CO" b="1" u="sng" dirty="0" smtClean="0"/>
              <a:t>Jesús del dijo otra vez</a:t>
            </a:r>
            <a:r>
              <a:rPr lang="es-CO" dirty="0" smtClean="0"/>
              <a:t>: «</a:t>
            </a:r>
            <a:r>
              <a:rPr lang="es-CO" dirty="0" smtClean="0">
                <a:latin typeface="Agency FB" pitchFamily="34" charset="0"/>
              </a:rPr>
              <a:t>Paz a vosotros</a:t>
            </a:r>
            <a:r>
              <a:rPr lang="es-CO" dirty="0" smtClean="0"/>
              <a:t>». Es sumamente interesante notar que la paz a la que se refiere Él Señor, es otorgada únicamente a «</a:t>
            </a:r>
            <a:r>
              <a:rPr lang="es-CO" dirty="0" smtClean="0">
                <a:latin typeface="Agency FB" pitchFamily="34" charset="0"/>
              </a:rPr>
              <a:t>Vosotros</a:t>
            </a:r>
            <a:r>
              <a:rPr lang="es-CO" dirty="0" smtClean="0"/>
              <a:t>», los que creen en Él. </a:t>
            </a:r>
          </a:p>
          <a:p>
            <a:endParaRPr lang="es-CO" dirty="0" smtClean="0"/>
          </a:p>
          <a:p>
            <a:r>
              <a:rPr lang="es-CO" sz="3800" b="1" dirty="0" smtClean="0">
                <a:solidFill>
                  <a:srgbClr val="FF0000"/>
                </a:solidFill>
              </a:rPr>
              <a:t>8). </a:t>
            </a:r>
            <a:r>
              <a:rPr lang="es-CO" b="1" u="sng" dirty="0" smtClean="0"/>
              <a:t>Ahora les encomienda, después de su resurrección, la misión de predicar el evangelio a otros</a:t>
            </a:r>
            <a:r>
              <a:rPr lang="es-CO" dirty="0" smtClean="0"/>
              <a:t>: «</a:t>
            </a:r>
            <a:r>
              <a:rPr lang="es-CO" dirty="0" smtClean="0">
                <a:latin typeface="Agency FB" pitchFamily="34" charset="0"/>
              </a:rPr>
              <a:t>Como me envió el Padre, así también yo os envío</a:t>
            </a:r>
            <a:r>
              <a:rPr lang="es-CO" dirty="0" smtClean="0"/>
              <a:t>». Por tanto tu deber y el mío es el de predicar el mensaje de salvación.  </a:t>
            </a:r>
            <a:endParaRPr lang="es-CO" dirty="0"/>
          </a:p>
        </p:txBody>
      </p:sp>
    </p:spTree>
    <p:extLst>
      <p:ext uri="{BB962C8B-B14F-4D97-AF65-F5344CB8AC3E}">
        <p14:creationId xmlns:p14="http://schemas.microsoft.com/office/powerpoint/2010/main" val="399096038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 calcmode="lin" valueType="num">
                                      <p:cBhvr additive="base">
                                        <p:cTn id="12"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3744416"/>
          </a:xfrm>
          <a:solidFill>
            <a:schemeClr val="accent4">
              <a:lumMod val="40000"/>
              <a:lumOff val="60000"/>
            </a:schemeClr>
          </a:solidFill>
          <a:scene3d>
            <a:camera prst="orthographicFront"/>
            <a:lightRig rig="threePt" dir="t"/>
          </a:scene3d>
          <a:sp3d>
            <a:bevelT w="101600" prst="riblet"/>
          </a:sp3d>
        </p:spPr>
        <p:txBody>
          <a:bodyPr>
            <a:normAutofit fontScale="92500" lnSpcReduction="10000"/>
          </a:bodyPr>
          <a:lstStyle/>
          <a:p>
            <a:r>
              <a:rPr lang="es-CO" sz="4000" b="1" dirty="0" smtClean="0">
                <a:solidFill>
                  <a:srgbClr val="FF0000"/>
                </a:solidFill>
              </a:rPr>
              <a:t>9). </a:t>
            </a:r>
            <a:r>
              <a:rPr lang="es-CO" b="1" u="sng" dirty="0" smtClean="0"/>
              <a:t>Luego, sopló y les dijo</a:t>
            </a:r>
            <a:r>
              <a:rPr lang="es-CO" dirty="0" smtClean="0"/>
              <a:t>: «</a:t>
            </a:r>
            <a:r>
              <a:rPr lang="es-CO" dirty="0" smtClean="0">
                <a:latin typeface="Agency FB" pitchFamily="34" charset="0"/>
              </a:rPr>
              <a:t>Recibid el Espíritu Santo. A quienes perdonéis los pecados les quedan perdonados, a quienes los retengáis, les quedan retenidos</a:t>
            </a:r>
            <a:r>
              <a:rPr lang="es-CO" dirty="0" smtClean="0"/>
              <a:t>».  </a:t>
            </a:r>
            <a:r>
              <a:rPr lang="es-CO" b="1" baseline="30000" dirty="0" smtClean="0"/>
              <a:t>  </a:t>
            </a:r>
          </a:p>
          <a:p>
            <a:endParaRPr lang="es-CO" dirty="0" smtClean="0"/>
          </a:p>
          <a:p>
            <a:pPr marL="857250" lvl="2" indent="0">
              <a:buNone/>
            </a:pPr>
            <a:r>
              <a:rPr lang="es-CO" sz="3200" dirty="0" smtClean="0"/>
              <a:t>Las «</a:t>
            </a:r>
            <a:r>
              <a:rPr lang="es-CO" sz="3200" dirty="0" smtClean="0">
                <a:latin typeface="Agency FB" pitchFamily="34" charset="0"/>
              </a:rPr>
              <a:t>iniquidades (</a:t>
            </a:r>
            <a:r>
              <a:rPr lang="es-CO" sz="3200" dirty="0" smtClean="0"/>
              <a:t>de los hombres</a:t>
            </a:r>
            <a:r>
              <a:rPr lang="es-CO" sz="3200" dirty="0" smtClean="0">
                <a:latin typeface="Agency FB" pitchFamily="34" charset="0"/>
              </a:rPr>
              <a:t>) han </a:t>
            </a:r>
            <a:r>
              <a:rPr lang="es-CO" sz="3200" dirty="0">
                <a:latin typeface="Agency FB" pitchFamily="34" charset="0"/>
              </a:rPr>
              <a:t>hecho división entre vosotros y vuestro Dios, y vuestros pecados han </a:t>
            </a:r>
            <a:r>
              <a:rPr lang="es-CO" sz="3200" dirty="0" smtClean="0">
                <a:latin typeface="Agency FB" pitchFamily="34" charset="0"/>
              </a:rPr>
              <a:t>hecho que se oculte de </a:t>
            </a:r>
            <a:r>
              <a:rPr lang="es-CO" sz="3200" dirty="0">
                <a:latin typeface="Agency FB" pitchFamily="34" charset="0"/>
              </a:rPr>
              <a:t>vosotros su rostro para no </a:t>
            </a:r>
            <a:r>
              <a:rPr lang="es-CO" sz="3200" dirty="0" smtClean="0">
                <a:latin typeface="Agency FB" pitchFamily="34" charset="0"/>
              </a:rPr>
              <a:t>oí</a:t>
            </a:r>
            <a:r>
              <a:rPr lang="es-CO" sz="3200" dirty="0" smtClean="0"/>
              <a:t>» </a:t>
            </a:r>
            <a:r>
              <a:rPr lang="es-CO" sz="3200" dirty="0" smtClean="0">
                <a:solidFill>
                  <a:srgbClr val="FF0000"/>
                </a:solidFill>
              </a:rPr>
              <a:t>(lea Isaías 59:2</a:t>
            </a:r>
            <a:r>
              <a:rPr lang="es-CO" sz="3200" dirty="0" smtClean="0">
                <a:solidFill>
                  <a:srgbClr val="FF0000"/>
                </a:solidFill>
              </a:rPr>
              <a:t>).</a:t>
            </a:r>
            <a:endParaRPr lang="es-CO" dirty="0"/>
          </a:p>
          <a:p>
            <a:endParaRPr lang="es-CO" dirty="0"/>
          </a:p>
        </p:txBody>
      </p:sp>
      <p:sp>
        <p:nvSpPr>
          <p:cNvPr id="2" name="1 Rectángulo"/>
          <p:cNvSpPr/>
          <p:nvPr/>
        </p:nvSpPr>
        <p:spPr>
          <a:xfrm>
            <a:off x="467544" y="4876418"/>
            <a:ext cx="6336704" cy="1569660"/>
          </a:xfrm>
          <a:prstGeom prst="rect">
            <a:avLst/>
          </a:prstGeom>
          <a:solidFill>
            <a:schemeClr val="accent2">
              <a:lumMod val="40000"/>
              <a:lumOff val="60000"/>
            </a:schemeClr>
          </a:solidFill>
          <a:scene3d>
            <a:camera prst="orthographicFront"/>
            <a:lightRig rig="threePt" dir="t"/>
          </a:scene3d>
          <a:sp3d>
            <a:bevelT prst="angle"/>
          </a:sp3d>
        </p:spPr>
        <p:txBody>
          <a:bodyPr wrap="square">
            <a:spAutoFit/>
          </a:bodyPr>
          <a:lstStyle/>
          <a:p>
            <a:r>
              <a:rPr lang="es-CO" sz="2400" dirty="0"/>
              <a:t>Esto no quiere decir que los apóstoles debían recibir la confesión de los pecados de los hombre, y perdonarlos,  ya que el único que puede perdonar pecados es Dios </a:t>
            </a:r>
            <a:r>
              <a:rPr lang="es-CO" sz="2400" b="1" dirty="0">
                <a:solidFill>
                  <a:srgbClr val="FF0000"/>
                </a:solidFill>
              </a:rPr>
              <a:t>(ver Mar.2:5-7).</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4653136"/>
            <a:ext cx="2016224"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4285191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1000"/>
                                        <p:tgtEl>
                                          <p:spTgt spid="1026"/>
                                        </p:tgtEl>
                                      </p:cBhvr>
                                    </p:animEffect>
                                    <p:anim calcmode="lin" valueType="num">
                                      <p:cBhvr>
                                        <p:cTn id="13" dur="1000" fill="hold"/>
                                        <p:tgtEl>
                                          <p:spTgt spid="1026"/>
                                        </p:tgtEl>
                                        <p:attrNameLst>
                                          <p:attrName>ppt_x</p:attrName>
                                        </p:attrNameLst>
                                      </p:cBhvr>
                                      <p:tavLst>
                                        <p:tav tm="0">
                                          <p:val>
                                            <p:strVal val="#ppt_x"/>
                                          </p:val>
                                        </p:tav>
                                        <p:tav tm="100000">
                                          <p:val>
                                            <p:strVal val="#ppt_x"/>
                                          </p:val>
                                        </p:tav>
                                      </p:tavLst>
                                    </p:anim>
                                    <p:anim calcmode="lin" valueType="num">
                                      <p:cBhvr>
                                        <p:cTn id="14"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6059016" cy="2448272"/>
          </a:xfrm>
          <a:solidFill>
            <a:schemeClr val="bg2">
              <a:lumMod val="90000"/>
            </a:schemeClr>
          </a:solidFill>
          <a:scene3d>
            <a:camera prst="orthographicFront"/>
            <a:lightRig rig="threePt" dir="t"/>
          </a:scene3d>
          <a:sp3d>
            <a:bevelT prst="convex"/>
          </a:sp3d>
        </p:spPr>
        <p:txBody>
          <a:bodyPr>
            <a:normAutofit fontScale="85000" lnSpcReduction="10000"/>
          </a:bodyPr>
          <a:lstStyle/>
          <a:p>
            <a:pPr marL="0" indent="0">
              <a:buNone/>
            </a:pPr>
            <a:r>
              <a:rPr lang="es-CO" dirty="0" smtClean="0"/>
              <a:t>En </a:t>
            </a:r>
            <a:r>
              <a:rPr lang="es-CO" b="1" dirty="0" smtClean="0">
                <a:solidFill>
                  <a:srgbClr val="FF0000"/>
                </a:solidFill>
              </a:rPr>
              <a:t>Lev.1:1-4</a:t>
            </a:r>
            <a:r>
              <a:rPr lang="es-CO" dirty="0" smtClean="0"/>
              <a:t>; Dios estableció que el pecador cuando presentara su ofrenda pondría sus manos sobre la cabeza de la victima y confesara sus pecados sobre esta, quien cargaría los pecados como símbolo de la muerte de Cristo.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404664"/>
            <a:ext cx="2160240"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67544" y="3140968"/>
            <a:ext cx="8280920" cy="1200329"/>
          </a:xfrm>
          <a:prstGeom prst="rect">
            <a:avLst/>
          </a:prstGeom>
          <a:solidFill>
            <a:schemeClr val="bg2">
              <a:lumMod val="90000"/>
            </a:schemeClr>
          </a:solidFill>
          <a:scene3d>
            <a:camera prst="orthographicFront"/>
            <a:lightRig rig="threePt" dir="t"/>
          </a:scene3d>
          <a:sp3d>
            <a:bevelT prst="slope"/>
          </a:sp3d>
        </p:spPr>
        <p:txBody>
          <a:bodyPr wrap="square">
            <a:spAutoFit/>
          </a:bodyPr>
          <a:lstStyle/>
          <a:p>
            <a:r>
              <a:rPr lang="es-CO" sz="2400" b="1" dirty="0">
                <a:solidFill>
                  <a:srgbClr val="FF0000"/>
                </a:solidFill>
              </a:rPr>
              <a:t>L</a:t>
            </a:r>
            <a:r>
              <a:rPr lang="es-CO" sz="2400" b="1" dirty="0" smtClean="0">
                <a:solidFill>
                  <a:srgbClr val="FF0000"/>
                </a:solidFill>
              </a:rPr>
              <a:t>ev.4:3,4</a:t>
            </a:r>
            <a:r>
              <a:rPr lang="es-CO" sz="2400" b="1" dirty="0">
                <a:solidFill>
                  <a:srgbClr val="FF0000"/>
                </a:solidFill>
              </a:rPr>
              <a:t>. </a:t>
            </a:r>
            <a:r>
              <a:rPr lang="es-CO" sz="2400" dirty="0"/>
              <a:t>El </a:t>
            </a:r>
            <a:r>
              <a:rPr lang="es-CO" sz="2400" dirty="0" smtClean="0"/>
              <a:t>sacerdote </a:t>
            </a:r>
            <a:r>
              <a:rPr lang="es-CO" sz="2400" dirty="0"/>
              <a:t>cuando pecaba no los confesaba a otro sacerdote sino también sobre la cabeza de la </a:t>
            </a:r>
            <a:r>
              <a:rPr lang="es-CO" sz="2400" dirty="0" smtClean="0"/>
              <a:t>victima, </a:t>
            </a:r>
            <a:r>
              <a:rPr lang="es-CO" sz="2400" dirty="0"/>
              <a:t>quién también representaba a Cristo </a:t>
            </a:r>
            <a:r>
              <a:rPr lang="es-CO" sz="2400" b="1" dirty="0">
                <a:solidFill>
                  <a:srgbClr val="FF0000"/>
                </a:solidFill>
              </a:rPr>
              <a:t>(lea Juan 1:29</a:t>
            </a:r>
            <a:r>
              <a:rPr lang="es-CO" sz="2400" b="1" dirty="0" smtClean="0">
                <a:solidFill>
                  <a:srgbClr val="FF0000"/>
                </a:solidFill>
              </a:rPr>
              <a:t>).</a:t>
            </a:r>
            <a:endParaRPr lang="es-CO" sz="2400" b="1" dirty="0">
              <a:solidFill>
                <a:srgbClr val="FF0000"/>
              </a:solidFill>
            </a:endParaRPr>
          </a:p>
        </p:txBody>
      </p:sp>
      <p:sp>
        <p:nvSpPr>
          <p:cNvPr id="4" name="3 Rectángulo"/>
          <p:cNvSpPr/>
          <p:nvPr/>
        </p:nvSpPr>
        <p:spPr>
          <a:xfrm>
            <a:off x="2123728" y="4797152"/>
            <a:ext cx="6634221" cy="1938992"/>
          </a:xfrm>
          <a:prstGeom prst="rect">
            <a:avLst/>
          </a:prstGeom>
          <a:solidFill>
            <a:schemeClr val="accent4">
              <a:lumMod val="40000"/>
              <a:lumOff val="60000"/>
            </a:schemeClr>
          </a:solidFill>
          <a:scene3d>
            <a:camera prst="orthographicFront"/>
            <a:lightRig rig="threePt" dir="t"/>
          </a:scene3d>
          <a:sp3d>
            <a:bevelT prst="angle"/>
          </a:sp3d>
        </p:spPr>
        <p:txBody>
          <a:bodyPr wrap="square">
            <a:spAutoFit/>
          </a:bodyPr>
          <a:lstStyle/>
          <a:p>
            <a:r>
              <a:rPr lang="es-CO" sz="2400" dirty="0"/>
              <a:t>Lev.16:21,22. En este caso el Sumo sacerdote los confesaba sobre la cabeza del macho cabrío para Azazel, quien representaba a Satanás, quién finalmente cargará con los pecados de los «israelitas». </a:t>
            </a: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4824090"/>
            <a:ext cx="1512168" cy="1912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6368436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par>
                                <p:cTn id="13" presetID="14" presetClass="entr" presetSubtype="10" fill="hold" nodeType="withEffect">
                                  <p:stCondLst>
                                    <p:cond delay="0"/>
                                  </p:stCondLst>
                                  <p:childTnLst>
                                    <p:set>
                                      <p:cBhvr>
                                        <p:cTn id="14" dur="1" fill="hold">
                                          <p:stCondLst>
                                            <p:cond delay="0"/>
                                          </p:stCondLst>
                                        </p:cTn>
                                        <p:tgtEl>
                                          <p:spTgt spid="2051"/>
                                        </p:tgtEl>
                                        <p:attrNameLst>
                                          <p:attrName>style.visibility</p:attrName>
                                        </p:attrNameLst>
                                      </p:cBhvr>
                                      <p:to>
                                        <p:strVal val="visible"/>
                                      </p:to>
                                    </p:set>
                                    <p:animEffect transition="in" filter="randombar(horizontal)">
                                      <p:cBhvr>
                                        <p:cTn id="15"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770984" cy="3384375"/>
          </a:xfrm>
          <a:solidFill>
            <a:schemeClr val="accent4">
              <a:lumMod val="40000"/>
              <a:lumOff val="60000"/>
            </a:schemeClr>
          </a:solidFill>
          <a:ln>
            <a:solidFill>
              <a:schemeClr val="accent1"/>
            </a:solidFill>
          </a:ln>
          <a:scene3d>
            <a:camera prst="orthographicFront"/>
            <a:lightRig rig="threePt" dir="t"/>
          </a:scene3d>
          <a:sp3d>
            <a:bevelT prst="relaxedInset"/>
          </a:sp3d>
        </p:spPr>
        <p:txBody>
          <a:bodyPr>
            <a:noAutofit/>
          </a:bodyPr>
          <a:lstStyle/>
          <a:p>
            <a:pPr marL="0" indent="0">
              <a:buNone/>
            </a:pPr>
            <a:r>
              <a:rPr lang="es-CO" sz="2400" dirty="0"/>
              <a:t>Queda claro que la iglesia como tal, no puede perdonar pecados, sencillamente lo que </a:t>
            </a:r>
            <a:r>
              <a:rPr lang="es-CO" sz="2400" dirty="0" smtClean="0"/>
              <a:t>hace </a:t>
            </a:r>
            <a:r>
              <a:rPr lang="es-CO" sz="2400" dirty="0"/>
              <a:t>es, predicar el evangelio, y la persona al aceptar a Cristo, reconoce que es un pecador, se arrepiente, corrige su manera de </a:t>
            </a:r>
            <a:r>
              <a:rPr lang="es-CO" sz="2400" dirty="0" smtClean="0"/>
              <a:t>vivir, </a:t>
            </a:r>
            <a:r>
              <a:rPr lang="es-CO" sz="2400" dirty="0"/>
              <a:t>y de esta manera Dios le perdona sus pecados, pero el que no se arrepiente, sus pecados no son perdonados, este es el pecado </a:t>
            </a:r>
            <a:r>
              <a:rPr lang="es-CO" sz="2400" dirty="0" smtClean="0"/>
              <a:t>«imperdonable».</a:t>
            </a:r>
            <a:endParaRPr lang="es-CO" sz="24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3" y="836712"/>
            <a:ext cx="2623668" cy="2448272"/>
          </a:xfrm>
          <a:prstGeom prst="rect">
            <a:avLst/>
          </a:prstGeom>
          <a:noFill/>
          <a:ln>
            <a:noFill/>
          </a:ln>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051720" y="4293096"/>
            <a:ext cx="6944149" cy="2308324"/>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r>
              <a:rPr lang="es-CO" sz="2400" dirty="0"/>
              <a:t>Otro texto que nos ayuda a entender esto es </a:t>
            </a:r>
            <a:r>
              <a:rPr lang="es-CO" sz="2400" b="1" dirty="0">
                <a:solidFill>
                  <a:srgbClr val="FF0000"/>
                </a:solidFill>
              </a:rPr>
              <a:t>Mat.11:28.</a:t>
            </a:r>
            <a:r>
              <a:rPr lang="es-CO" sz="2400" dirty="0"/>
              <a:t> «Venid a mí todos los que estáis trabajados y cargados, y yo os haré descansar». </a:t>
            </a:r>
            <a:endParaRPr lang="es-CO" sz="2400" dirty="0" smtClean="0"/>
          </a:p>
          <a:p>
            <a:r>
              <a:rPr lang="es-CO" sz="2400" dirty="0" smtClean="0"/>
              <a:t>Nota</a:t>
            </a:r>
            <a:r>
              <a:rPr lang="es-CO" sz="2400" dirty="0"/>
              <a:t>. Cuando reconocemos que somos pecadores, </a:t>
            </a:r>
            <a:r>
              <a:rPr lang="es-CO" sz="2400" dirty="0" smtClean="0"/>
              <a:t>vamos  </a:t>
            </a:r>
            <a:r>
              <a:rPr lang="es-CO" sz="2400" dirty="0"/>
              <a:t>a Cristo, le confesamos nuestros pecados, y el nos da descanso. </a:t>
            </a: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57" y="4293096"/>
            <a:ext cx="2011363" cy="2308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266454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3075"/>
                                        </p:tgtEl>
                                        <p:attrNameLst>
                                          <p:attrName>style.visibility</p:attrName>
                                        </p:attrNameLst>
                                      </p:cBhvr>
                                      <p:to>
                                        <p:strVal val="visible"/>
                                      </p:to>
                                    </p:set>
                                    <p:anim calcmode="lin" valueType="num">
                                      <p:cBhvr>
                                        <p:cTn id="13" dur="1000" fill="hold"/>
                                        <p:tgtEl>
                                          <p:spTgt spid="3075"/>
                                        </p:tgtEl>
                                        <p:attrNameLst>
                                          <p:attrName>ppt_w</p:attrName>
                                        </p:attrNameLst>
                                      </p:cBhvr>
                                      <p:tavLst>
                                        <p:tav tm="0">
                                          <p:val>
                                            <p:fltVal val="0"/>
                                          </p:val>
                                        </p:tav>
                                        <p:tav tm="100000">
                                          <p:val>
                                            <p:strVal val="#ppt_w"/>
                                          </p:val>
                                        </p:tav>
                                      </p:tavLst>
                                    </p:anim>
                                    <p:anim calcmode="lin" valueType="num">
                                      <p:cBhvr>
                                        <p:cTn id="14" dur="1000" fill="hold"/>
                                        <p:tgtEl>
                                          <p:spTgt spid="3075"/>
                                        </p:tgtEl>
                                        <p:attrNameLst>
                                          <p:attrName>ppt_h</p:attrName>
                                        </p:attrNameLst>
                                      </p:cBhvr>
                                      <p:tavLst>
                                        <p:tav tm="0">
                                          <p:val>
                                            <p:fltVal val="0"/>
                                          </p:val>
                                        </p:tav>
                                        <p:tav tm="100000">
                                          <p:val>
                                            <p:strVal val="#ppt_h"/>
                                          </p:val>
                                        </p:tav>
                                      </p:tavLst>
                                    </p:anim>
                                    <p:anim calcmode="lin" valueType="num">
                                      <p:cBhvr>
                                        <p:cTn id="15" dur="1000" fill="hold"/>
                                        <p:tgtEl>
                                          <p:spTgt spid="3075"/>
                                        </p:tgtEl>
                                        <p:attrNameLst>
                                          <p:attrName>style.rotation</p:attrName>
                                        </p:attrNameLst>
                                      </p:cBhvr>
                                      <p:tavLst>
                                        <p:tav tm="0">
                                          <p:val>
                                            <p:fltVal val="90"/>
                                          </p:val>
                                        </p:tav>
                                        <p:tav tm="100000">
                                          <p:val>
                                            <p:fltVal val="0"/>
                                          </p:val>
                                        </p:tav>
                                      </p:tavLst>
                                    </p:anim>
                                    <p:animEffect transition="in" filter="fade">
                                      <p:cBhvr>
                                        <p:cTn id="16" dur="1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620688"/>
            <a:ext cx="8229600" cy="5472608"/>
          </a:xfrm>
          <a:solidFill>
            <a:schemeClr val="bg2">
              <a:lumMod val="75000"/>
            </a:schemeClr>
          </a:solidFill>
          <a:scene3d>
            <a:camera prst="orthographicFront"/>
            <a:lightRig rig="threePt" dir="t"/>
          </a:scene3d>
          <a:sp3d>
            <a:bevelT prst="relaxedInset"/>
          </a:sp3d>
        </p:spPr>
        <p:txBody>
          <a:bodyPr>
            <a:normAutofit/>
          </a:bodyPr>
          <a:lstStyle/>
          <a:p>
            <a:pPr marL="0" indent="0">
              <a:buNone/>
            </a:pPr>
            <a:endParaRPr lang="es-CO" b="1" dirty="0" smtClean="0">
              <a:solidFill>
                <a:srgbClr val="FF0000"/>
              </a:solidFill>
            </a:endParaRPr>
          </a:p>
          <a:p>
            <a:pPr marL="0" indent="0">
              <a:buNone/>
            </a:pPr>
            <a:r>
              <a:rPr lang="es-CO" b="1" dirty="0" smtClean="0">
                <a:solidFill>
                  <a:srgbClr val="FF0000"/>
                </a:solidFill>
              </a:rPr>
              <a:t>Juan </a:t>
            </a:r>
            <a:r>
              <a:rPr lang="es-CO" b="1" dirty="0" smtClean="0">
                <a:solidFill>
                  <a:srgbClr val="FF0000"/>
                </a:solidFill>
              </a:rPr>
              <a:t>20: 24-25</a:t>
            </a:r>
            <a:r>
              <a:rPr lang="es-CO" dirty="0" smtClean="0"/>
              <a:t>. </a:t>
            </a:r>
            <a:endParaRPr lang="es-CO" dirty="0" smtClean="0"/>
          </a:p>
          <a:p>
            <a:pPr marL="0" indent="0">
              <a:buNone/>
            </a:pPr>
            <a:r>
              <a:rPr lang="es-CO" dirty="0" smtClean="0"/>
              <a:t>Pero </a:t>
            </a:r>
            <a:r>
              <a:rPr lang="es-CO" dirty="0"/>
              <a:t>Tomás, uno de los doce, llamado Dídimo, no estaba con ellos cuando Jesús vino. </a:t>
            </a:r>
          </a:p>
          <a:p>
            <a:endParaRPr lang="es-CO" b="1" baseline="30000" dirty="0" smtClean="0"/>
          </a:p>
          <a:p>
            <a:r>
              <a:rPr lang="es-CO" b="1" baseline="30000" dirty="0" smtClean="0"/>
              <a:t>25 </a:t>
            </a:r>
            <a:r>
              <a:rPr lang="es-CO" dirty="0"/>
              <a:t>Le dijeron, pues, los otros discípulos: Al Señor hemos visto. El les dijo: Si no viere en sus manos la señal de los clavos, y metiere mi dedo en el lugar de los clavos, y metiere mi mano en su costado, no creeré.</a:t>
            </a:r>
          </a:p>
        </p:txBody>
      </p:sp>
    </p:spTree>
    <p:extLst>
      <p:ext uri="{BB962C8B-B14F-4D97-AF65-F5344CB8AC3E}">
        <p14:creationId xmlns:p14="http://schemas.microsoft.com/office/powerpoint/2010/main" val="413990382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760640"/>
          </a:xfrm>
          <a:solidFill>
            <a:schemeClr val="bg1">
              <a:lumMod val="75000"/>
            </a:schemeClr>
          </a:solidFill>
          <a:scene3d>
            <a:camera prst="orthographicFront"/>
            <a:lightRig rig="threePt" dir="t"/>
          </a:scene3d>
          <a:sp3d>
            <a:bevelT prst="relaxedInset"/>
          </a:sp3d>
        </p:spPr>
        <p:txBody>
          <a:bodyPr>
            <a:normAutofit fontScale="92500" lnSpcReduction="20000"/>
          </a:bodyPr>
          <a:lstStyle/>
          <a:p>
            <a:pPr marL="0" indent="0">
              <a:buNone/>
            </a:pPr>
            <a:r>
              <a:rPr lang="es-CO" dirty="0" smtClean="0"/>
              <a:t>La Biblia no nos dice la razón por la cual Tomás no estaba presente, </a:t>
            </a:r>
            <a:r>
              <a:rPr lang="es-CO" dirty="0" smtClean="0"/>
              <a:t>lo </a:t>
            </a:r>
            <a:r>
              <a:rPr lang="es-CO" dirty="0" smtClean="0"/>
              <a:t>cierto es que Tomás estaba «desconectado» de Jesús en esta </a:t>
            </a:r>
            <a:r>
              <a:rPr lang="es-CO" dirty="0" smtClean="0"/>
              <a:t>ocasión</a:t>
            </a:r>
            <a:r>
              <a:rPr lang="es-CO" dirty="0" smtClean="0"/>
              <a:t>. </a:t>
            </a:r>
          </a:p>
          <a:p>
            <a:pPr marL="800100" lvl="2" indent="0">
              <a:buNone/>
            </a:pPr>
            <a:endParaRPr lang="es-CO" dirty="0" smtClean="0"/>
          </a:p>
          <a:p>
            <a:pPr marL="800100" lvl="2" indent="0">
              <a:buNone/>
            </a:pPr>
            <a:r>
              <a:rPr lang="es-CO" sz="3000" b="1" dirty="0" smtClean="0">
                <a:solidFill>
                  <a:srgbClr val="FF0000"/>
                </a:solidFill>
              </a:rPr>
              <a:t>¿</a:t>
            </a:r>
            <a:r>
              <a:rPr lang="es-CO" sz="3000" b="1" dirty="0" smtClean="0">
                <a:solidFill>
                  <a:srgbClr val="FF0000"/>
                </a:solidFill>
              </a:rPr>
              <a:t>Qué estaría haciendo Tomás, que fuera más importante para él que le impedía reunirse con los discípulos?</a:t>
            </a:r>
          </a:p>
          <a:p>
            <a:pPr marL="800100" lvl="2" indent="0">
              <a:buNone/>
            </a:pPr>
            <a:r>
              <a:rPr lang="es-CO" sz="3000" b="1" dirty="0" smtClean="0">
                <a:solidFill>
                  <a:srgbClr val="FF0000"/>
                </a:solidFill>
              </a:rPr>
              <a:t>¿</a:t>
            </a:r>
            <a:r>
              <a:rPr lang="es-CO" sz="3000" b="1" dirty="0" smtClean="0">
                <a:solidFill>
                  <a:srgbClr val="FF0000"/>
                </a:solidFill>
              </a:rPr>
              <a:t>Qué te impide a ti no asistir a la </a:t>
            </a:r>
            <a:r>
              <a:rPr lang="es-CO" sz="3000" b="1" dirty="0" smtClean="0">
                <a:solidFill>
                  <a:srgbClr val="FF0000"/>
                </a:solidFill>
              </a:rPr>
              <a:t>iglesia </a:t>
            </a:r>
            <a:r>
              <a:rPr lang="es-CO" sz="3000" b="1" dirty="0" smtClean="0">
                <a:solidFill>
                  <a:srgbClr val="FF0000"/>
                </a:solidFill>
              </a:rPr>
              <a:t>en ciertas </a:t>
            </a:r>
            <a:r>
              <a:rPr lang="es-CO" sz="3000" b="1" dirty="0" smtClean="0">
                <a:solidFill>
                  <a:srgbClr val="FF0000"/>
                </a:solidFill>
              </a:rPr>
              <a:t>ocasiones?</a:t>
            </a:r>
            <a:endParaRPr lang="es-CO" b="1" dirty="0" smtClean="0">
              <a:solidFill>
                <a:srgbClr val="FF0000"/>
              </a:solidFill>
            </a:endParaRPr>
          </a:p>
          <a:p>
            <a:pPr marL="0" indent="0">
              <a:buNone/>
            </a:pPr>
            <a:endParaRPr lang="es-CO" dirty="0"/>
          </a:p>
          <a:p>
            <a:pPr marL="0" indent="0">
              <a:buNone/>
            </a:pPr>
            <a:r>
              <a:rPr lang="es-CO" b="1" dirty="0" smtClean="0"/>
              <a:t>¡Fíjate </a:t>
            </a:r>
            <a:r>
              <a:rPr lang="es-CO" b="1" dirty="0" smtClean="0"/>
              <a:t>de lo que se perdió Tomás en esta </a:t>
            </a:r>
            <a:r>
              <a:rPr lang="es-CO" b="1" dirty="0" smtClean="0"/>
              <a:t>ocasión</a:t>
            </a:r>
            <a:r>
              <a:rPr lang="es-CO" b="1" dirty="0" smtClean="0"/>
              <a:t>! ¿En qué te estas apoyando, que sea más importante para ti que te impida reunirte con tus hermanos en la fe?</a:t>
            </a:r>
            <a:endParaRPr lang="es-CO" b="1" dirty="0"/>
          </a:p>
        </p:txBody>
      </p:sp>
    </p:spTree>
    <p:extLst>
      <p:ext uri="{BB962C8B-B14F-4D97-AF65-F5344CB8AC3E}">
        <p14:creationId xmlns:p14="http://schemas.microsoft.com/office/powerpoint/2010/main" val="318240515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0" dur="500"/>
                                        <p:tgtEl>
                                          <p:spTgt spid="3">
                                            <p:txEl>
                                              <p:pRg st="3" end="3"/>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760640"/>
          </a:xfrm>
          <a:solidFill>
            <a:schemeClr val="accent3">
              <a:lumMod val="60000"/>
              <a:lumOff val="40000"/>
            </a:schemeClr>
          </a:solidFill>
          <a:scene3d>
            <a:camera prst="orthographicFront"/>
            <a:lightRig rig="threePt" dir="t"/>
          </a:scene3d>
          <a:sp3d>
            <a:bevelT prst="angle"/>
          </a:sp3d>
        </p:spPr>
        <p:txBody>
          <a:bodyPr>
            <a:normAutofit/>
          </a:bodyPr>
          <a:lstStyle/>
          <a:p>
            <a:pPr marL="0" indent="0">
              <a:buNone/>
            </a:pPr>
            <a:r>
              <a:rPr lang="es-CO" b="1" dirty="0" smtClean="0">
                <a:solidFill>
                  <a:srgbClr val="FF0000"/>
                </a:solidFill>
              </a:rPr>
              <a:t>Juan 20: </a:t>
            </a:r>
            <a:r>
              <a:rPr lang="es-CO" b="1" dirty="0" smtClean="0">
                <a:solidFill>
                  <a:srgbClr val="FF0000"/>
                </a:solidFill>
              </a:rPr>
              <a:t>26-28</a:t>
            </a:r>
            <a:r>
              <a:rPr lang="es-CO" dirty="0" smtClean="0"/>
              <a:t>.</a:t>
            </a:r>
            <a:r>
              <a:rPr lang="es-CO" dirty="0"/>
              <a:t> </a:t>
            </a:r>
            <a:endParaRPr lang="es-CO" dirty="0" smtClean="0"/>
          </a:p>
          <a:p>
            <a:pPr marL="0" indent="0">
              <a:buNone/>
            </a:pPr>
            <a:r>
              <a:rPr lang="es-CO" dirty="0" smtClean="0"/>
              <a:t>Ocho </a:t>
            </a:r>
            <a:r>
              <a:rPr lang="es-CO" dirty="0"/>
              <a:t>días después, estaban otra vez sus discípulos dentro, y con ellos Tomás. Llegó Jesús, estando las puertas cerradas, y se puso en medio y les dijo: Paz a vosotros</a:t>
            </a:r>
            <a:r>
              <a:rPr lang="es-CO" dirty="0" smtClean="0"/>
              <a:t>.</a:t>
            </a:r>
            <a:endParaRPr lang="es-CO" dirty="0"/>
          </a:p>
          <a:p>
            <a:r>
              <a:rPr lang="es-CO" b="1" baseline="30000" dirty="0"/>
              <a:t>27 </a:t>
            </a:r>
            <a:r>
              <a:rPr lang="es-CO" dirty="0"/>
              <a:t>Luego dijo a Tomás: Pon aquí tu dedo, y mira mis manos; y acerca tu mano, y métela en mi costado; y no seas incrédulo, sino creyente. </a:t>
            </a:r>
            <a:r>
              <a:rPr lang="es-CO" b="1" dirty="0" smtClean="0">
                <a:solidFill>
                  <a:srgbClr val="FF0000"/>
                </a:solidFill>
              </a:rPr>
              <a:t>(ver 1Juan 1:1).</a:t>
            </a:r>
            <a:endParaRPr lang="es-CO" b="1" dirty="0">
              <a:solidFill>
                <a:srgbClr val="FF0000"/>
              </a:solidFill>
            </a:endParaRPr>
          </a:p>
          <a:p>
            <a:r>
              <a:rPr lang="es-CO" b="1" baseline="30000" dirty="0"/>
              <a:t>28 </a:t>
            </a:r>
            <a:r>
              <a:rPr lang="es-CO" dirty="0"/>
              <a:t>Entonces Tomás respondió y le dijo: </a:t>
            </a:r>
            <a:r>
              <a:rPr lang="es-CO" b="1" u="sng" dirty="0"/>
              <a:t>¡Señor mío, y Dios mío! </a:t>
            </a:r>
          </a:p>
        </p:txBody>
      </p:sp>
    </p:spTree>
    <p:extLst>
      <p:ext uri="{BB962C8B-B14F-4D97-AF65-F5344CB8AC3E}">
        <p14:creationId xmlns:p14="http://schemas.microsoft.com/office/powerpoint/2010/main" val="2374022065"/>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bg1">
              <a:lumMod val="75000"/>
            </a:schemeClr>
          </a:solidFill>
          <a:scene3d>
            <a:camera prst="orthographicFront"/>
            <a:lightRig rig="threePt" dir="t"/>
          </a:scene3d>
          <a:sp3d>
            <a:bevelT prst="relaxedInset"/>
          </a:sp3d>
        </p:spPr>
        <p:txBody>
          <a:bodyPr>
            <a:normAutofit fontScale="85000" lnSpcReduction="20000"/>
          </a:bodyPr>
          <a:lstStyle/>
          <a:p>
            <a:pPr marL="0" indent="0">
              <a:buNone/>
            </a:pPr>
            <a:r>
              <a:rPr lang="es-CO" dirty="0" smtClean="0"/>
              <a:t>Nos preguntamos: ¿Porqué Jesús fue tan directo con Tomas al referirse a Él </a:t>
            </a:r>
            <a:r>
              <a:rPr lang="es-CO" dirty="0" smtClean="0"/>
              <a:t>específicamente?  </a:t>
            </a:r>
            <a:r>
              <a:rPr lang="es-CO" dirty="0" smtClean="0"/>
              <a:t>«</a:t>
            </a:r>
            <a:r>
              <a:rPr lang="es-CO" b="1" dirty="0" smtClean="0">
                <a:latin typeface="Agency FB" pitchFamily="34" charset="0"/>
              </a:rPr>
              <a:t>Pon </a:t>
            </a:r>
            <a:r>
              <a:rPr lang="es-CO" b="1" dirty="0">
                <a:latin typeface="Agency FB" pitchFamily="34" charset="0"/>
              </a:rPr>
              <a:t>aquí tu dedo, y mira mis manos; y acerca tu mano, y métela en mi costado; y no seas incrédulo, sino </a:t>
            </a:r>
            <a:r>
              <a:rPr lang="es-CO" b="1" dirty="0" smtClean="0">
                <a:latin typeface="Agency FB" pitchFamily="34" charset="0"/>
              </a:rPr>
              <a:t>creyente</a:t>
            </a:r>
            <a:r>
              <a:rPr lang="es-CO" dirty="0" smtClean="0"/>
              <a:t>».</a:t>
            </a:r>
          </a:p>
          <a:p>
            <a:endParaRPr lang="es-CO" dirty="0"/>
          </a:p>
          <a:p>
            <a:r>
              <a:rPr lang="es-CO" sz="3800" b="1" dirty="0" smtClean="0">
                <a:solidFill>
                  <a:srgbClr val="FF0000"/>
                </a:solidFill>
              </a:rPr>
              <a:t>¿Porqué no se lo dijo a él en </a:t>
            </a:r>
            <a:r>
              <a:rPr lang="es-CO" sz="3800" b="1" dirty="0" smtClean="0">
                <a:solidFill>
                  <a:srgbClr val="FF0000"/>
                </a:solidFill>
              </a:rPr>
              <a:t>privado,  visitándolo </a:t>
            </a:r>
            <a:r>
              <a:rPr lang="es-CO" sz="3800" b="1" dirty="0" smtClean="0">
                <a:solidFill>
                  <a:srgbClr val="FF0000"/>
                </a:solidFill>
              </a:rPr>
              <a:t>en su casa, </a:t>
            </a:r>
            <a:r>
              <a:rPr lang="es-CO" sz="3800" b="1" dirty="0" smtClean="0">
                <a:solidFill>
                  <a:srgbClr val="FF0000"/>
                </a:solidFill>
              </a:rPr>
              <a:t>cualquier </a:t>
            </a:r>
            <a:r>
              <a:rPr lang="es-CO" sz="3800" b="1" dirty="0" smtClean="0">
                <a:solidFill>
                  <a:srgbClr val="FF0000"/>
                </a:solidFill>
              </a:rPr>
              <a:t>otro día</a:t>
            </a:r>
            <a:r>
              <a:rPr lang="es-CO" sz="3800" b="1" dirty="0" smtClean="0">
                <a:solidFill>
                  <a:srgbClr val="FF0000"/>
                </a:solidFill>
              </a:rPr>
              <a:t>?</a:t>
            </a:r>
            <a:endParaRPr lang="es-CO" dirty="0" smtClean="0"/>
          </a:p>
          <a:p>
            <a:endParaRPr lang="es-CO" dirty="0" smtClean="0"/>
          </a:p>
          <a:p>
            <a:pPr marL="0" indent="0">
              <a:buNone/>
            </a:pPr>
            <a:r>
              <a:rPr lang="es-CO" dirty="0" smtClean="0"/>
              <a:t>La </a:t>
            </a:r>
            <a:r>
              <a:rPr lang="es-CO" dirty="0" smtClean="0"/>
              <a:t>razón es que es en la iglesia reunida donde Dios le </a:t>
            </a:r>
            <a:r>
              <a:rPr lang="es-CO" dirty="0" smtClean="0"/>
              <a:t>transmite </a:t>
            </a:r>
            <a:r>
              <a:rPr lang="es-CO" dirty="0" smtClean="0"/>
              <a:t>su voluntad a sus hijos. Este mensaje que era personal para Tomás, también tenía a </a:t>
            </a:r>
            <a:r>
              <a:rPr lang="es-CO" dirty="0" smtClean="0"/>
              <a:t>plicasión </a:t>
            </a:r>
            <a:r>
              <a:rPr lang="es-CO" dirty="0" smtClean="0"/>
              <a:t>para el resto de la </a:t>
            </a:r>
            <a:r>
              <a:rPr lang="es-CO" dirty="0" smtClean="0"/>
              <a:t>iglesia</a:t>
            </a:r>
            <a:r>
              <a:rPr lang="es-CO" dirty="0" smtClean="0"/>
              <a:t>:</a:t>
            </a:r>
            <a:r>
              <a:rPr lang="es-CO" dirty="0"/>
              <a:t> no seas </a:t>
            </a:r>
            <a:r>
              <a:rPr lang="es-CO" dirty="0" smtClean="0"/>
              <a:t>«</a:t>
            </a:r>
            <a:r>
              <a:rPr lang="es-CO" u="sng" dirty="0" smtClean="0"/>
              <a:t>incrédulo</a:t>
            </a:r>
            <a:r>
              <a:rPr lang="es-CO" u="sng" dirty="0"/>
              <a:t>, sino </a:t>
            </a:r>
            <a:r>
              <a:rPr lang="es-CO" u="sng" dirty="0" smtClean="0"/>
              <a:t>creyente</a:t>
            </a:r>
            <a:r>
              <a:rPr lang="es-CO" dirty="0" smtClean="0"/>
              <a:t>». Por que todos a pesar de que habían sido informados de Su </a:t>
            </a:r>
            <a:r>
              <a:rPr lang="es-CO" dirty="0" smtClean="0"/>
              <a:t>resurrección, </a:t>
            </a:r>
            <a:r>
              <a:rPr lang="es-CO" dirty="0" smtClean="0"/>
              <a:t>no habían </a:t>
            </a:r>
            <a:r>
              <a:rPr lang="es-CO" dirty="0" smtClean="0"/>
              <a:t>creído. </a:t>
            </a:r>
            <a:r>
              <a:rPr lang="es-CO" dirty="0" smtClean="0"/>
              <a:t>Esto fue un reproche para todos los discípulos, por su falta de fe, ya que Él mismo les había anunciado que al tercer día resucitaría. </a:t>
            </a:r>
            <a:r>
              <a:rPr lang="es-CO" b="1" dirty="0" smtClean="0">
                <a:solidFill>
                  <a:srgbClr val="FF0000"/>
                </a:solidFill>
              </a:rPr>
              <a:t>(Ver Mat.17:22,23).</a:t>
            </a:r>
            <a:endParaRPr lang="es-CO" b="1" dirty="0">
              <a:solidFill>
                <a:srgbClr val="FF0000"/>
              </a:solidFill>
            </a:endParaRPr>
          </a:p>
        </p:txBody>
      </p:sp>
    </p:spTree>
    <p:extLst>
      <p:ext uri="{BB962C8B-B14F-4D97-AF65-F5344CB8AC3E}">
        <p14:creationId xmlns:p14="http://schemas.microsoft.com/office/powerpoint/2010/main" val="745403101"/>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wipe(down)">
                                      <p:cBhvr>
                                        <p:cTn id="1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016224"/>
          </a:xfrm>
          <a:solidFill>
            <a:schemeClr val="bg1">
              <a:lumMod val="75000"/>
            </a:schemeClr>
          </a:solidFill>
          <a:scene3d>
            <a:camera prst="orthographicFront"/>
            <a:lightRig rig="threePt" dir="t"/>
          </a:scene3d>
          <a:sp3d>
            <a:bevelT prst="relaxedInset"/>
          </a:sp3d>
        </p:spPr>
        <p:txBody>
          <a:bodyPr>
            <a:normAutofit fontScale="92500"/>
          </a:bodyPr>
          <a:lstStyle/>
          <a:p>
            <a:pPr marL="0" indent="0">
              <a:buNone/>
            </a:pPr>
            <a:r>
              <a:rPr lang="es-CO" dirty="0" smtClean="0"/>
              <a:t>Y para los que </a:t>
            </a:r>
            <a:r>
              <a:rPr lang="es-CO" dirty="0" smtClean="0"/>
              <a:t>aceptaron </a:t>
            </a:r>
            <a:r>
              <a:rPr lang="es-CO" dirty="0" smtClean="0"/>
              <a:t>a Jesús como su </a:t>
            </a:r>
            <a:r>
              <a:rPr lang="es-CO" dirty="0" smtClean="0"/>
              <a:t>Salvador, </a:t>
            </a:r>
            <a:r>
              <a:rPr lang="es-CO" dirty="0" smtClean="0"/>
              <a:t>después del </a:t>
            </a:r>
            <a:r>
              <a:rPr lang="es-CO" dirty="0" smtClean="0"/>
              <a:t>Pentecostés </a:t>
            </a:r>
            <a:r>
              <a:rPr lang="es-CO" dirty="0" smtClean="0"/>
              <a:t>hasta nosotros hoy, y hasta el fin del tiempo de gracia , Jesús dice: «</a:t>
            </a:r>
            <a:r>
              <a:rPr lang="es-CO" b="1" dirty="0" smtClean="0">
                <a:latin typeface="Agency FB" pitchFamily="34" charset="0"/>
              </a:rPr>
              <a:t>Dichosos los que no vieron y creyeron</a:t>
            </a:r>
            <a:r>
              <a:rPr lang="es-CO" dirty="0" smtClean="0"/>
              <a:t>» </a:t>
            </a:r>
            <a:r>
              <a:rPr lang="es-CO" dirty="0" smtClean="0">
                <a:solidFill>
                  <a:srgbClr val="FF0000"/>
                </a:solidFill>
              </a:rPr>
              <a:t>(</a:t>
            </a:r>
            <a:r>
              <a:rPr lang="es-CO" dirty="0" smtClean="0">
                <a:solidFill>
                  <a:srgbClr val="FF0000"/>
                </a:solidFill>
              </a:rPr>
              <a:t>Juan 20:</a:t>
            </a:r>
            <a:r>
              <a:rPr lang="es-CO" dirty="0" smtClean="0">
                <a:solidFill>
                  <a:srgbClr val="FF0000"/>
                </a:solidFill>
              </a:rPr>
              <a:t>29).</a:t>
            </a:r>
            <a:endParaRPr lang="es-CO" dirty="0" smtClean="0">
              <a:solidFill>
                <a:srgbClr val="FF0000"/>
              </a:solidFill>
            </a:endParaRPr>
          </a:p>
        </p:txBody>
      </p:sp>
      <p:sp>
        <p:nvSpPr>
          <p:cNvPr id="4" name="3 Rectángulo"/>
          <p:cNvSpPr/>
          <p:nvPr/>
        </p:nvSpPr>
        <p:spPr>
          <a:xfrm>
            <a:off x="3418050" y="2996952"/>
            <a:ext cx="5330414" cy="3046988"/>
          </a:xfrm>
          <a:prstGeom prst="rect">
            <a:avLst/>
          </a:prstGeom>
          <a:solidFill>
            <a:schemeClr val="bg1">
              <a:lumMod val="75000"/>
            </a:schemeClr>
          </a:solidFill>
          <a:scene3d>
            <a:camera prst="orthographicFront"/>
            <a:lightRig rig="threePt" dir="t"/>
          </a:scene3d>
          <a:sp3d>
            <a:bevelT prst="angle"/>
          </a:sp3d>
        </p:spPr>
        <p:txBody>
          <a:bodyPr wrap="square">
            <a:spAutoFit/>
          </a:bodyPr>
          <a:lstStyle/>
          <a:p>
            <a:r>
              <a:rPr lang="es-CO" sz="2400" dirty="0"/>
              <a:t>Nosotros no hemos visto físicamente a nuestro Salvador, pero lo hemos aceptado porque la Escritura lo dice. Finalmente, la lección que nos deja este mensaje es que no nos desconectemos de Jesús, </a:t>
            </a:r>
            <a:r>
              <a:rPr lang="es-CO" sz="2400" dirty="0" smtClean="0"/>
              <a:t>apoyémonos </a:t>
            </a:r>
            <a:r>
              <a:rPr lang="es-CO" sz="2400" dirty="0"/>
              <a:t>el Él cada día y «tanto más, cuando veis que el día de su regreso se acerca» </a:t>
            </a:r>
            <a:r>
              <a:rPr lang="es-CO" sz="2400" b="1" dirty="0">
                <a:solidFill>
                  <a:srgbClr val="FF0000"/>
                </a:solidFill>
              </a:rPr>
              <a:t>(Heb.10:25).</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996952"/>
            <a:ext cx="2950506"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436470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lumMod val="75000"/>
            </a:schemeClr>
          </a:solidFill>
          <a:effectLst>
            <a:glow rad="228600">
              <a:schemeClr val="accent2">
                <a:satMod val="175000"/>
                <a:alpha val="40000"/>
              </a:schemeClr>
            </a:glow>
          </a:effectLst>
          <a:scene3d>
            <a:camera prst="orthographicFront"/>
            <a:lightRig rig="threePt" dir="t"/>
          </a:scene3d>
          <a:sp3d>
            <a:bevelT w="152400" h="50800" prst="softRound"/>
          </a:sp3d>
        </p:spPr>
        <p:txBody>
          <a:bodyPr>
            <a:normAutofit/>
          </a:bodyPr>
          <a:lstStyle/>
          <a:p>
            <a:r>
              <a:rPr lang="es-CO" sz="6600" b="1" dirty="0" smtClean="0"/>
              <a:t>Conclusión:</a:t>
            </a:r>
            <a:endParaRPr lang="es-CO" sz="6600" b="1" dirty="0"/>
          </a:p>
        </p:txBody>
      </p:sp>
      <p:sp>
        <p:nvSpPr>
          <p:cNvPr id="3" name="2 Marcador de contenido"/>
          <p:cNvSpPr>
            <a:spLocks noGrp="1"/>
          </p:cNvSpPr>
          <p:nvPr>
            <p:ph idx="1"/>
          </p:nvPr>
        </p:nvSpPr>
        <p:spPr>
          <a:xfrm>
            <a:off x="457200" y="1600200"/>
            <a:ext cx="8229600" cy="4853136"/>
          </a:xfrm>
          <a:solidFill>
            <a:schemeClr val="accent3">
              <a:lumMod val="60000"/>
              <a:lumOff val="40000"/>
            </a:schemeClr>
          </a:solidFill>
          <a:scene3d>
            <a:camera prst="orthographicFront"/>
            <a:lightRig rig="threePt" dir="t"/>
          </a:scene3d>
          <a:sp3d>
            <a:bevelT prst="relaxedInset"/>
          </a:sp3d>
        </p:spPr>
        <p:txBody>
          <a:bodyPr>
            <a:normAutofit/>
          </a:bodyPr>
          <a:lstStyle/>
          <a:p>
            <a:pPr marL="0" indent="0">
              <a:buNone/>
            </a:pPr>
            <a:r>
              <a:rPr lang="es-CO" sz="3600" b="1" dirty="0" smtClean="0"/>
              <a:t>Recuerda el secreto: </a:t>
            </a:r>
          </a:p>
          <a:p>
            <a:pPr marL="400050" lvl="1" indent="0">
              <a:buNone/>
            </a:pPr>
            <a:r>
              <a:rPr lang="es-CO" b="1" dirty="0" smtClean="0">
                <a:solidFill>
                  <a:srgbClr val="FF0000"/>
                </a:solidFill>
              </a:rPr>
              <a:t>1). </a:t>
            </a:r>
            <a:r>
              <a:rPr lang="es-CO" dirty="0" smtClean="0"/>
              <a:t>No desconectarse de </a:t>
            </a:r>
            <a:r>
              <a:rPr lang="es-CO" dirty="0" smtClean="0"/>
              <a:t>Cristo jamás.</a:t>
            </a:r>
            <a:endParaRPr lang="es-CO" dirty="0" smtClean="0"/>
          </a:p>
          <a:p>
            <a:pPr marL="400050" lvl="1" indent="0">
              <a:buNone/>
            </a:pPr>
            <a:r>
              <a:rPr lang="es-CO" b="1" dirty="0" smtClean="0">
                <a:solidFill>
                  <a:srgbClr val="FF0000"/>
                </a:solidFill>
              </a:rPr>
              <a:t>2). </a:t>
            </a:r>
            <a:r>
              <a:rPr lang="es-CO" dirty="0" smtClean="0"/>
              <a:t>Permanecer unidos.</a:t>
            </a:r>
          </a:p>
          <a:p>
            <a:pPr marL="400050" lvl="1" indent="0">
              <a:buNone/>
            </a:pPr>
            <a:r>
              <a:rPr lang="es-CO" b="1" dirty="0">
                <a:solidFill>
                  <a:srgbClr val="FF0000"/>
                </a:solidFill>
              </a:rPr>
              <a:t>3</a:t>
            </a:r>
            <a:r>
              <a:rPr lang="es-CO" b="1" dirty="0" smtClean="0">
                <a:solidFill>
                  <a:srgbClr val="FF0000"/>
                </a:solidFill>
              </a:rPr>
              <a:t>). </a:t>
            </a:r>
            <a:r>
              <a:rPr lang="es-CO" dirty="0" smtClean="0"/>
              <a:t>Asistencia a la iglesia.</a:t>
            </a:r>
          </a:p>
          <a:p>
            <a:pPr marL="0" indent="0">
              <a:buNone/>
            </a:pPr>
            <a:endParaRPr lang="es-CO" dirty="0" smtClean="0"/>
          </a:p>
          <a:p>
            <a:pPr marL="0" indent="0">
              <a:buNone/>
            </a:pPr>
            <a:r>
              <a:rPr lang="es-CO" dirty="0" smtClean="0"/>
              <a:t>Mi </a:t>
            </a:r>
            <a:r>
              <a:rPr lang="es-CO" dirty="0" smtClean="0"/>
              <a:t>oración es que permanezcamos </a:t>
            </a:r>
            <a:r>
              <a:rPr lang="es-CO" dirty="0" smtClean="0"/>
              <a:t>unánimes. </a:t>
            </a:r>
            <a:r>
              <a:rPr lang="es-CO" dirty="0" smtClean="0"/>
              <a:t>«puestos </a:t>
            </a:r>
            <a:r>
              <a:rPr lang="es-CO" dirty="0"/>
              <a:t>los ojos en Jesús, el autor y consumador de la </a:t>
            </a:r>
            <a:r>
              <a:rPr lang="es-CO" dirty="0" smtClean="0"/>
              <a:t>fe». Qué Dios les bendiga. Amen.</a:t>
            </a:r>
            <a:endParaRPr lang="es-CO" dirty="0"/>
          </a:p>
        </p:txBody>
      </p:sp>
    </p:spTree>
    <p:extLst>
      <p:ext uri="{BB962C8B-B14F-4D97-AF65-F5344CB8AC3E}">
        <p14:creationId xmlns:p14="http://schemas.microsoft.com/office/powerpoint/2010/main" val="3715681364"/>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732</TotalTime>
  <Words>1994</Words>
  <Application>Microsoft Office PowerPoint</Application>
  <PresentationFormat>Presentación en pantalla (4:3)</PresentationFormat>
  <Paragraphs>96</Paragraphs>
  <Slides>24</Slides>
  <Notes>0</Notes>
  <HiddenSlides>0</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Tema de Office</vt:lpstr>
      <vt:lpstr>Presentación de PowerPoint</vt:lpstr>
      <vt:lpstr>APOYADOS EN CRISTO</vt:lpstr>
      <vt:lpstr>Los musulmanes.</vt:lpstr>
      <vt:lpstr>La tumba de Mahoma.</vt:lpstr>
      <vt:lpstr>LOS BUDISTAS</vt:lpstr>
      <vt:lpstr>LA TUMBA DE CRISTO</vt:lpstr>
      <vt:lpstr>Presentación de PowerPoint</vt:lpstr>
      <vt:lpstr>LA PREGUNTA ES ¿EN QUIEN APOYARNOS?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POYADOS EN CRISTO</dc:title>
  <dc:creator>FAMILIA FIERRO CH</dc:creator>
  <cp:lastModifiedBy>HUMBERTO</cp:lastModifiedBy>
  <cp:revision>97</cp:revision>
  <dcterms:created xsi:type="dcterms:W3CDTF">2006-02-10T05:02:52Z</dcterms:created>
  <dcterms:modified xsi:type="dcterms:W3CDTF">2015-11-30T23:46:36Z</dcterms:modified>
</cp:coreProperties>
</file>